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Canva Sans Bold" charset="1" panose="020B0803030501040103"/>
      <p:regular r:id="rId20"/>
    </p:embeddedFont>
    <p:embeddedFont>
      <p:font typeface="Abhaya Libre" charset="1" panose="02000503000000000000"/>
      <p:regular r:id="rId21"/>
    </p:embeddedFont>
    <p:embeddedFont>
      <p:font typeface="Abhaya Libre Bold" charset="1" panose="02000803000000000000"/>
      <p:regular r:id="rId22"/>
    </p:embeddedFont>
    <p:embeddedFont>
      <p:font typeface="Canva Sans" charset="1" panose="020B0503030501040103"/>
      <p:regular r:id="rId23"/>
    </p:embeddedFont>
    <p:embeddedFont>
      <p:font typeface="Alatsi" charset="1" panose="00000500000000000000"/>
      <p:regular r:id="rId24"/>
    </p:embeddedFont>
    <p:embeddedFont>
      <p:font typeface="Open Sans Bold" charset="1" panose="020B0806030504020204"/>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2.svg>
</file>

<file path=ppt/media/image3.png>
</file>

<file path=ppt/media/image4.svg>
</file>

<file path=ppt/media/image5.pn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13223"/>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13223"/>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13223"/>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3699874" y="5000625"/>
            <a:ext cx="10644688" cy="1321424"/>
          </a:xfrm>
          <a:prstGeom prst="rect">
            <a:avLst/>
          </a:prstGeom>
        </p:spPr>
        <p:txBody>
          <a:bodyPr anchor="t" rtlCol="false" tIns="0" lIns="0" bIns="0" rIns="0">
            <a:spAutoFit/>
          </a:bodyPr>
          <a:lstStyle/>
          <a:p>
            <a:pPr algn="ctr">
              <a:lnSpc>
                <a:spcPts val="10880"/>
              </a:lnSpc>
            </a:pPr>
            <a:r>
              <a:rPr lang="en-US" sz="7772" b="true">
                <a:solidFill>
                  <a:srgbClr val="FFFFFF"/>
                </a:solidFill>
                <a:latin typeface="Canva Sans Bold"/>
                <a:ea typeface="Canva Sans Bold"/>
                <a:cs typeface="Canva Sans Bold"/>
                <a:sym typeface="Canva Sans Bold"/>
              </a:rPr>
              <a:t>THE X_Velammal_Inst </a:t>
            </a:r>
          </a:p>
        </p:txBody>
      </p:sp>
      <p:sp>
        <p:nvSpPr>
          <p:cNvPr name="TextBox 12" id="12"/>
          <p:cNvSpPr txBox="true"/>
          <p:nvPr/>
        </p:nvSpPr>
        <p:spPr>
          <a:xfrm rot="0">
            <a:off x="2438272" y="3167159"/>
            <a:ext cx="14202189" cy="1148313"/>
          </a:xfrm>
          <a:prstGeom prst="rect">
            <a:avLst/>
          </a:prstGeom>
        </p:spPr>
        <p:txBody>
          <a:bodyPr anchor="t" rtlCol="false" tIns="0" lIns="0" bIns="0" rIns="0">
            <a:spAutoFit/>
          </a:bodyPr>
          <a:lstStyle/>
          <a:p>
            <a:pPr algn="ctr">
              <a:lnSpc>
                <a:spcPts val="9458"/>
              </a:lnSpc>
            </a:pPr>
            <a:r>
              <a:rPr lang="en-US" sz="6756" b="true">
                <a:solidFill>
                  <a:srgbClr val="FFFFFF"/>
                </a:solidFill>
                <a:latin typeface="Canva Sans Bold"/>
                <a:ea typeface="Canva Sans Bold"/>
                <a:cs typeface="Canva Sans Bold"/>
                <a:sym typeface="Canva Sans Bold"/>
              </a:rPr>
              <a:t>Hexaware CODE&amp;RISE PROGRAM</a:t>
            </a:r>
          </a:p>
        </p:txBody>
      </p:sp>
      <p:sp>
        <p:nvSpPr>
          <p:cNvPr name="TextBox 13" id="13"/>
          <p:cNvSpPr txBox="true"/>
          <p:nvPr/>
        </p:nvSpPr>
        <p:spPr>
          <a:xfrm rot="0">
            <a:off x="4412456" y="7024893"/>
            <a:ext cx="9463088" cy="570233"/>
          </a:xfrm>
          <a:prstGeom prst="rect">
            <a:avLst/>
          </a:prstGeom>
        </p:spPr>
        <p:txBody>
          <a:bodyPr anchor="t" rtlCol="false" tIns="0" lIns="0" bIns="0" rIns="0">
            <a:spAutoFit/>
          </a:bodyPr>
          <a:lstStyle/>
          <a:p>
            <a:pPr algn="ctr">
              <a:lnSpc>
                <a:spcPts val="4794"/>
              </a:lnSpc>
            </a:pPr>
            <a:r>
              <a:rPr lang="en-US" sz="3424" b="true">
                <a:solidFill>
                  <a:srgbClr val="FFFFFF"/>
                </a:solidFill>
                <a:latin typeface="Canva Sans Bold"/>
                <a:ea typeface="Canva Sans Bold"/>
                <a:cs typeface="Canva Sans Bold"/>
                <a:sym typeface="Canva Sans Bold"/>
              </a:rPr>
              <a:t>“Innovating Tomorrow, One Code at a Time”.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FFFFF"/>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FFFFF"/>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FFFFF"/>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b="true">
                  <a:solidFill>
                    <a:srgbClr val="000000"/>
                  </a:solidFill>
                  <a:latin typeface="Open Sans Bold"/>
                  <a:ea typeface="Open Sans Bold"/>
                  <a:cs typeface="Open Sans Bold"/>
                  <a:sym typeface="Open Sans Bold"/>
                </a:rPr>
                <a:t>10</a:t>
              </a: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938621" y="2118433"/>
            <a:ext cx="7832758" cy="6618399"/>
          </a:xfrm>
          <a:prstGeom prst="rect">
            <a:avLst/>
          </a:prstGeom>
        </p:spPr>
        <p:txBody>
          <a:bodyPr anchor="t" rtlCol="false" tIns="0" lIns="0" bIns="0" rIns="0">
            <a:spAutoFit/>
          </a:bodyPr>
          <a:lstStyle/>
          <a:p>
            <a:pPr algn="l">
              <a:lnSpc>
                <a:spcPts val="2181"/>
              </a:lnSpc>
            </a:pPr>
            <a:r>
              <a:rPr lang="en-US" sz="1558">
                <a:solidFill>
                  <a:srgbClr val="FFFFFF"/>
                </a:solidFill>
                <a:latin typeface="Alatsi"/>
                <a:ea typeface="Alatsi"/>
                <a:cs typeface="Alatsi"/>
                <a:sym typeface="Alatsi"/>
              </a:rPr>
              <a:t>A1. Adaptive Question Generation:</a:t>
            </a:r>
          </a:p>
          <a:p>
            <a:pPr algn="l" marL="336399" indent="-168200" lvl="1">
              <a:lnSpc>
                <a:spcPts val="2181"/>
              </a:lnSpc>
              <a:buFont typeface="Arial"/>
              <a:buChar char="•"/>
            </a:pPr>
            <a:r>
              <a:rPr lang="en-US" sz="1558">
                <a:solidFill>
                  <a:srgbClr val="FFFFFF"/>
                </a:solidFill>
                <a:latin typeface="Alatsi"/>
                <a:ea typeface="Alatsi"/>
                <a:cs typeface="Alatsi"/>
                <a:sym typeface="Alatsi"/>
              </a:rPr>
              <a:t>Innovation: Utilizes advanced Generative AI models like GPT-4 and T5 to automatically create diverse and contextually relevant questions. This ensures a wide variety of question types and difficulty levels, tailored to individual needs.</a:t>
            </a:r>
          </a:p>
          <a:p>
            <a:pPr algn="l" marL="336399" indent="-168200" lvl="1">
              <a:lnSpc>
                <a:spcPts val="2181"/>
              </a:lnSpc>
              <a:buFont typeface="Arial"/>
              <a:buChar char="•"/>
            </a:pPr>
            <a:r>
              <a:rPr lang="en-US" sz="1558">
                <a:solidFill>
                  <a:srgbClr val="FFFFFF"/>
                </a:solidFill>
                <a:latin typeface="Alatsi"/>
                <a:ea typeface="Alatsi"/>
                <a:cs typeface="Alatsi"/>
                <a:sym typeface="Alatsi"/>
              </a:rPr>
              <a:t>Creativity: Incorporates NLP algorithms to categorize questions by topic and difficulty, allowing dynamic and personalized assessments.</a:t>
            </a:r>
          </a:p>
          <a:p>
            <a:pPr algn="l">
              <a:lnSpc>
                <a:spcPts val="2181"/>
              </a:lnSpc>
            </a:pPr>
            <a:r>
              <a:rPr lang="en-US" sz="1558">
                <a:solidFill>
                  <a:srgbClr val="FFFFFF"/>
                </a:solidFill>
                <a:latin typeface="Alatsi"/>
                <a:ea typeface="Alatsi"/>
                <a:cs typeface="Alatsi"/>
                <a:sym typeface="Alatsi"/>
              </a:rPr>
              <a:t>2. Real-Time Automated Feedback:</a:t>
            </a:r>
          </a:p>
          <a:p>
            <a:pPr algn="l" marL="336399" indent="-168200" lvl="1">
              <a:lnSpc>
                <a:spcPts val="2181"/>
              </a:lnSpc>
              <a:buFont typeface="Arial"/>
              <a:buChar char="•"/>
            </a:pPr>
            <a:r>
              <a:rPr lang="en-US" sz="1558">
                <a:solidFill>
                  <a:srgbClr val="FFFFFF"/>
                </a:solidFill>
                <a:latin typeface="Alatsi"/>
                <a:ea typeface="Alatsi"/>
                <a:cs typeface="Alatsi"/>
                <a:sym typeface="Alatsi"/>
              </a:rPr>
              <a:t>Innovation: Implements AI-driven feedback systems to provide immediate, personalized responses to student submissions, improving learning efficiency and engagement.</a:t>
            </a:r>
          </a:p>
          <a:p>
            <a:pPr algn="l" marL="336399" indent="-168200" lvl="1">
              <a:lnSpc>
                <a:spcPts val="2181"/>
              </a:lnSpc>
              <a:buFont typeface="Arial"/>
              <a:buChar char="•"/>
            </a:pPr>
            <a:r>
              <a:rPr lang="en-US" sz="1558">
                <a:solidFill>
                  <a:srgbClr val="FFFFFF"/>
                </a:solidFill>
                <a:latin typeface="Alatsi"/>
                <a:ea typeface="Alatsi"/>
                <a:cs typeface="Alatsi"/>
                <a:sym typeface="Alatsi"/>
              </a:rPr>
              <a:t>Creativity: Uses models like GPT-4 and GPT-Neo to generate detailed and context-aware feedback, which adapts to the student’s performance over time.</a:t>
            </a:r>
          </a:p>
          <a:p>
            <a:pPr algn="l">
              <a:lnSpc>
                <a:spcPts val="2181"/>
              </a:lnSpc>
            </a:pPr>
            <a:r>
              <a:rPr lang="en-US" sz="1558">
                <a:solidFill>
                  <a:srgbClr val="FFFFFF"/>
                </a:solidFill>
                <a:latin typeface="Alatsi"/>
                <a:ea typeface="Alatsi"/>
                <a:cs typeface="Alatsi"/>
                <a:sym typeface="Alatsi"/>
              </a:rPr>
              <a:t>3. Enriched Content Creation:</a:t>
            </a:r>
          </a:p>
          <a:p>
            <a:pPr algn="l" marL="336399" indent="-168200" lvl="1">
              <a:lnSpc>
                <a:spcPts val="2181"/>
              </a:lnSpc>
              <a:buFont typeface="Arial"/>
              <a:buChar char="•"/>
            </a:pPr>
            <a:r>
              <a:rPr lang="en-US" sz="1558">
                <a:solidFill>
                  <a:srgbClr val="FFFFFF"/>
                </a:solidFill>
                <a:latin typeface="Alatsi"/>
                <a:ea typeface="Alatsi"/>
                <a:cs typeface="Alatsi"/>
                <a:sym typeface="Alatsi"/>
              </a:rPr>
              <a:t>Innovation: Employs Generative AI tools to automatically generate supplementary materials, such as explanations and examples, enhancing the quality and comprehensiveness of questions.</a:t>
            </a:r>
          </a:p>
          <a:p>
            <a:pPr algn="l" marL="336399" indent="-168200" lvl="1">
              <a:lnSpc>
                <a:spcPts val="2181"/>
              </a:lnSpc>
              <a:buFont typeface="Arial"/>
              <a:buChar char="•"/>
            </a:pPr>
            <a:r>
              <a:rPr lang="en-US" sz="1558">
                <a:solidFill>
                  <a:srgbClr val="FFFFFF"/>
                </a:solidFill>
                <a:latin typeface="Alatsi"/>
                <a:ea typeface="Alatsi"/>
                <a:cs typeface="Alatsi"/>
                <a:sym typeface="Alatsi"/>
              </a:rPr>
              <a:t>Creativity: Leverages T5 and BERT for crafting content that not only supports but enriches the assessment experience.</a:t>
            </a:r>
          </a:p>
          <a:p>
            <a:pPr algn="l">
              <a:lnSpc>
                <a:spcPts val="2181"/>
              </a:lnSpc>
            </a:pPr>
            <a:r>
              <a:rPr lang="en-US" sz="1558">
                <a:solidFill>
                  <a:srgbClr val="FFFFFF"/>
                </a:solidFill>
                <a:latin typeface="Alatsi"/>
                <a:ea typeface="Alatsi"/>
                <a:cs typeface="Alatsi"/>
                <a:sym typeface="Alatsi"/>
              </a:rPr>
              <a:t>4. Advanced AI Proctoring:</a:t>
            </a:r>
          </a:p>
          <a:p>
            <a:pPr algn="l" marL="336399" indent="-168200" lvl="1">
              <a:lnSpc>
                <a:spcPts val="2181"/>
              </a:lnSpc>
              <a:buFont typeface="Arial"/>
              <a:buChar char="•"/>
            </a:pPr>
            <a:r>
              <a:rPr lang="en-US" sz="1558">
                <a:solidFill>
                  <a:srgbClr val="FFFFFF"/>
                </a:solidFill>
                <a:latin typeface="Alatsi"/>
                <a:ea typeface="Alatsi"/>
                <a:cs typeface="Alatsi"/>
                <a:sym typeface="Alatsi"/>
              </a:rPr>
              <a:t>Innovation: Integrates sophisticated AI algorithms for motion analysis and gaze tracking to ensure secure and fair examinations.Creativity: Uses AI to offer detailed proctoring insights, creating a comprehensive monitoring system that adapts to various examination environments.</a:t>
            </a:r>
          </a:p>
          <a:p>
            <a:pPr algn="l">
              <a:lnSpc>
                <a:spcPts val="2181"/>
              </a:lnSpc>
            </a:pPr>
          </a:p>
        </p:txBody>
      </p:sp>
      <p:sp>
        <p:nvSpPr>
          <p:cNvPr name="TextBox 12" id="12"/>
          <p:cNvSpPr txBox="true"/>
          <p:nvPr/>
        </p:nvSpPr>
        <p:spPr>
          <a:xfrm rot="0">
            <a:off x="5225582" y="750888"/>
            <a:ext cx="6478498" cy="707540"/>
          </a:xfrm>
          <a:prstGeom prst="rect">
            <a:avLst/>
          </a:prstGeom>
        </p:spPr>
        <p:txBody>
          <a:bodyPr anchor="t" rtlCol="false" tIns="0" lIns="0" bIns="0" rIns="0">
            <a:spAutoFit/>
          </a:bodyPr>
          <a:lstStyle/>
          <a:p>
            <a:pPr algn="ctr">
              <a:lnSpc>
                <a:spcPts val="5716"/>
              </a:lnSpc>
            </a:pPr>
            <a:r>
              <a:rPr lang="en-US" sz="4083" b="true">
                <a:solidFill>
                  <a:srgbClr val="FFFFFF"/>
                </a:solidFill>
                <a:latin typeface="Canva Sans Bold"/>
                <a:ea typeface="Canva Sans Bold"/>
                <a:cs typeface="Canva Sans Bold"/>
                <a:sym typeface="Canva Sans Bold"/>
              </a:rPr>
              <a:t>Innovation and Creativity</a:t>
            </a:r>
          </a:p>
        </p:txBody>
      </p:sp>
      <p:sp>
        <p:nvSpPr>
          <p:cNvPr name="TextBox 13" id="13"/>
          <p:cNvSpPr txBox="true"/>
          <p:nvPr/>
        </p:nvSpPr>
        <p:spPr>
          <a:xfrm rot="0">
            <a:off x="9392770" y="2507362"/>
            <a:ext cx="8559360" cy="4693453"/>
          </a:xfrm>
          <a:prstGeom prst="rect">
            <a:avLst/>
          </a:prstGeom>
        </p:spPr>
        <p:txBody>
          <a:bodyPr anchor="t" rtlCol="false" tIns="0" lIns="0" bIns="0" rIns="0">
            <a:spAutoFit/>
          </a:bodyPr>
          <a:lstStyle/>
          <a:p>
            <a:pPr algn="l">
              <a:lnSpc>
                <a:spcPts val="2230"/>
              </a:lnSpc>
            </a:pPr>
            <a:r>
              <a:rPr lang="en-US" sz="1593">
                <a:solidFill>
                  <a:srgbClr val="FFFFFF"/>
                </a:solidFill>
                <a:latin typeface="Alatsi"/>
                <a:ea typeface="Alatsi"/>
                <a:cs typeface="Alatsi"/>
                <a:sym typeface="Alatsi"/>
              </a:rPr>
              <a:t>5. Comprehensive Performance Analytics:</a:t>
            </a:r>
          </a:p>
          <a:p>
            <a:pPr algn="l" marL="344013" indent="-172006" lvl="1">
              <a:lnSpc>
                <a:spcPts val="2230"/>
              </a:lnSpc>
              <a:buFont typeface="Arial"/>
              <a:buChar char="•"/>
            </a:pPr>
            <a:r>
              <a:rPr lang="en-US" sz="1593">
                <a:solidFill>
                  <a:srgbClr val="FFFFFF"/>
                </a:solidFill>
                <a:latin typeface="Alatsi"/>
                <a:ea typeface="Alatsi"/>
                <a:cs typeface="Alatsi"/>
                <a:sym typeface="Alatsi"/>
              </a:rPr>
              <a:t>Innovation: Employs Generative AI for synthesizing performance metrics, trends, and actionable insights, enabling data-driven decision-making for both students and educators.</a:t>
            </a:r>
          </a:p>
          <a:p>
            <a:pPr algn="l" marL="344013" indent="-172006" lvl="1">
              <a:lnSpc>
                <a:spcPts val="2230"/>
              </a:lnSpc>
              <a:buFont typeface="Arial"/>
              <a:buChar char="•"/>
            </a:pPr>
            <a:r>
              <a:rPr lang="en-US" sz="1593">
                <a:solidFill>
                  <a:srgbClr val="FFFFFF"/>
                </a:solidFill>
                <a:latin typeface="Alatsi"/>
                <a:ea typeface="Alatsi"/>
                <a:cs typeface="Alatsi"/>
                <a:sym typeface="Alatsi"/>
              </a:rPr>
              <a:t>Creativity: Utilizes tools like GPT-J and XLNet to visualize and interpret performance data, presenting it in an intuitive and actionable format.</a:t>
            </a:r>
          </a:p>
          <a:p>
            <a:pPr algn="l">
              <a:lnSpc>
                <a:spcPts val="2230"/>
              </a:lnSpc>
            </a:pPr>
            <a:r>
              <a:rPr lang="en-US" sz="1593">
                <a:solidFill>
                  <a:srgbClr val="FFFFFF"/>
                </a:solidFill>
                <a:latin typeface="Alatsi"/>
                <a:ea typeface="Alatsi"/>
                <a:cs typeface="Alatsi"/>
                <a:sym typeface="Alatsi"/>
              </a:rPr>
              <a:t>6</a:t>
            </a:r>
            <a:r>
              <a:rPr lang="en-US" sz="1593">
                <a:solidFill>
                  <a:srgbClr val="FFFFFF"/>
                </a:solidFill>
                <a:latin typeface="Alatsi"/>
                <a:ea typeface="Alatsi"/>
                <a:cs typeface="Alatsi"/>
                <a:sym typeface="Alatsi"/>
              </a:rPr>
              <a:t>. Personalized SWOT Analysis:</a:t>
            </a:r>
          </a:p>
          <a:p>
            <a:pPr algn="l" marL="344013" indent="-172006" lvl="1">
              <a:lnSpc>
                <a:spcPts val="2230"/>
              </a:lnSpc>
              <a:buFont typeface="Arial"/>
              <a:buChar char="•"/>
            </a:pPr>
            <a:r>
              <a:rPr lang="en-US" sz="1593">
                <a:solidFill>
                  <a:srgbClr val="FFFFFF"/>
                </a:solidFill>
                <a:latin typeface="Alatsi"/>
                <a:ea typeface="Alatsi"/>
                <a:cs typeface="Alatsi"/>
                <a:sym typeface="Alatsi"/>
              </a:rPr>
              <a:t>Innovation: Uses AI to assist students in performing SWOT analyses based on their performance data, providing tailored insights into their strengths, weaknesses, opportunities, and threats.</a:t>
            </a:r>
          </a:p>
          <a:p>
            <a:pPr algn="l" marL="344013" indent="-172006" lvl="1">
              <a:lnSpc>
                <a:spcPts val="2230"/>
              </a:lnSpc>
              <a:buFont typeface="Arial"/>
              <a:buChar char="•"/>
            </a:pPr>
            <a:r>
              <a:rPr lang="en-US" sz="1593">
                <a:solidFill>
                  <a:srgbClr val="FFFFFF"/>
                </a:solidFill>
                <a:latin typeface="Alatsi"/>
                <a:ea typeface="Alatsi"/>
                <a:cs typeface="Alatsi"/>
                <a:sym typeface="Alatsi"/>
              </a:rPr>
              <a:t>Creativity: Integrates ChatGPT and other generative tools to offer a dynamic and personalized analysis experience.</a:t>
            </a:r>
          </a:p>
          <a:p>
            <a:pPr algn="l">
              <a:lnSpc>
                <a:spcPts val="2230"/>
              </a:lnSpc>
            </a:pPr>
            <a:r>
              <a:rPr lang="en-US" sz="1593">
                <a:solidFill>
                  <a:srgbClr val="FFFFFF"/>
                </a:solidFill>
                <a:latin typeface="Alatsi"/>
                <a:ea typeface="Alatsi"/>
                <a:cs typeface="Alatsi"/>
                <a:sym typeface="Alatsi"/>
              </a:rPr>
              <a:t>7</a:t>
            </a:r>
            <a:r>
              <a:rPr lang="en-US" sz="1593">
                <a:solidFill>
                  <a:srgbClr val="FFFFFF"/>
                </a:solidFill>
                <a:latin typeface="Alatsi"/>
                <a:ea typeface="Alatsi"/>
                <a:cs typeface="Alatsi"/>
                <a:sym typeface="Alatsi"/>
              </a:rPr>
              <a:t>. Future-Proof Adaptability:</a:t>
            </a:r>
          </a:p>
          <a:p>
            <a:pPr algn="l" marL="344013" indent="-172006" lvl="1">
              <a:lnSpc>
                <a:spcPts val="2230"/>
              </a:lnSpc>
              <a:buFont typeface="Arial"/>
              <a:buChar char="•"/>
            </a:pPr>
            <a:r>
              <a:rPr lang="en-US" sz="1593">
                <a:solidFill>
                  <a:srgbClr val="FFFFFF"/>
                </a:solidFill>
                <a:latin typeface="Alatsi"/>
                <a:ea typeface="Alatsi"/>
                <a:cs typeface="Alatsi"/>
                <a:sym typeface="Alatsi"/>
              </a:rPr>
              <a:t>Innovation: Designs the system to evolve with advancements in assessment technologies, ensuring its long-term effectiveness and relevance.</a:t>
            </a:r>
          </a:p>
          <a:p>
            <a:pPr algn="l" marL="344013" indent="-172006" lvl="1">
              <a:lnSpc>
                <a:spcPts val="2230"/>
              </a:lnSpc>
              <a:buFont typeface="Arial"/>
              <a:buChar char="•"/>
            </a:pPr>
            <a:r>
              <a:rPr lang="en-US" sz="1593">
                <a:solidFill>
                  <a:srgbClr val="FFFFFF"/>
                </a:solidFill>
                <a:latin typeface="Alatsi"/>
                <a:ea typeface="Alatsi"/>
                <a:cs typeface="Alatsi"/>
                <a:sym typeface="Alatsi"/>
              </a:rPr>
              <a:t>Creativity: Leverages adaptive learning models and Generative AI to continuously refine and improve assessment processes based on emerging trends and user feedback.</a:t>
            </a:r>
          </a:p>
          <a:p>
            <a:pPr algn="l">
              <a:lnSpc>
                <a:spcPts val="223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13223"/>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13223"/>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13223"/>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b="true">
                  <a:solidFill>
                    <a:srgbClr val="FFFFFF"/>
                  </a:solidFill>
                  <a:latin typeface="Open Sans Bold"/>
                  <a:ea typeface="Open Sans Bold"/>
                  <a:cs typeface="Open Sans Bold"/>
                  <a:sym typeface="Open Sans Bold"/>
                </a:rPr>
                <a:t>11</a:t>
              </a: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1629230" y="2485407"/>
            <a:ext cx="15449912" cy="5505146"/>
          </a:xfrm>
          <a:prstGeom prst="rect">
            <a:avLst/>
          </a:prstGeom>
        </p:spPr>
        <p:txBody>
          <a:bodyPr anchor="t" rtlCol="false" tIns="0" lIns="0" bIns="0" rIns="0">
            <a:spAutoFit/>
          </a:bodyPr>
          <a:lstStyle/>
          <a:p>
            <a:pPr algn="l">
              <a:lnSpc>
                <a:spcPts val="3352"/>
              </a:lnSpc>
            </a:pPr>
            <a:r>
              <a:rPr lang="en-US" sz="2394">
                <a:solidFill>
                  <a:srgbClr val="FFFFFF"/>
                </a:solidFill>
                <a:latin typeface="Alatsi"/>
                <a:ea typeface="Alatsi"/>
                <a:cs typeface="Alatsi"/>
                <a:sym typeface="Alatsi"/>
              </a:rPr>
              <a:t>Scalability</a:t>
            </a:r>
          </a:p>
          <a:p>
            <a:pPr algn="l">
              <a:lnSpc>
                <a:spcPts val="3352"/>
              </a:lnSpc>
            </a:pPr>
            <a:r>
              <a:rPr lang="en-US" sz="2394">
                <a:solidFill>
                  <a:srgbClr val="FFFFFF"/>
                </a:solidFill>
                <a:latin typeface="Alatsi"/>
                <a:ea typeface="Alatsi"/>
                <a:cs typeface="Alatsi"/>
                <a:sym typeface="Alatsi"/>
              </a:rPr>
              <a:t>To ensure scalability, the system makes use of scalable cloud platforms such as AWS, Azure, and Google Cloud, which enable it to easily handle increasing loads and user demands. It also leverages a microservices architecture, which modularizes components like question generation and feedback systems, allowing for seamless growth. Scalable databases, such as PostgreSQL and MongoDB, efficiently manage massive amounts of data, whereas load balancers distribute traffic evenly across servers to provide constant performance during peak periods.</a:t>
            </a:r>
          </a:p>
          <a:p>
            <a:pPr algn="l">
              <a:lnSpc>
                <a:spcPts val="3352"/>
              </a:lnSpc>
            </a:pPr>
          </a:p>
          <a:p>
            <a:pPr algn="l">
              <a:lnSpc>
                <a:spcPts val="3352"/>
              </a:lnSpc>
            </a:pPr>
            <a:r>
              <a:rPr lang="en-US" sz="2394">
                <a:solidFill>
                  <a:srgbClr val="FFFFFF"/>
                </a:solidFill>
                <a:latin typeface="Alatsi"/>
                <a:ea typeface="Alatsi"/>
                <a:cs typeface="Alatsi"/>
                <a:sym typeface="Alatsi"/>
              </a:rPr>
              <a:t>Performance and Security</a:t>
            </a:r>
          </a:p>
          <a:p>
            <a:pPr algn="l">
              <a:lnSpc>
                <a:spcPts val="3352"/>
              </a:lnSpc>
            </a:pPr>
            <a:r>
              <a:rPr lang="en-US" sz="2394">
                <a:solidFill>
                  <a:srgbClr val="FFFFFF"/>
                </a:solidFill>
                <a:latin typeface="Alatsi"/>
                <a:ea typeface="Alatsi"/>
                <a:cs typeface="Alatsi"/>
                <a:sym typeface="Alatsi"/>
              </a:rPr>
              <a:t>The system uses optimized AI models like GPT-4 and T5 for fast processing and low latency. Caching methods shorten response times for frequently accessed data, while parallel processing can perform large-scale computations efficiently. Performance monitoring solutions, such as New Relic or Datadog, continuously monitor system performance to resolve</a:t>
            </a:r>
          </a:p>
          <a:p>
            <a:pPr algn="l">
              <a:lnSpc>
                <a:spcPts val="3352"/>
              </a:lnSpc>
            </a:pPr>
          </a:p>
        </p:txBody>
      </p:sp>
      <p:sp>
        <p:nvSpPr>
          <p:cNvPr name="TextBox 12" id="12"/>
          <p:cNvSpPr txBox="true"/>
          <p:nvPr/>
        </p:nvSpPr>
        <p:spPr>
          <a:xfrm rot="0">
            <a:off x="3686627" y="750888"/>
            <a:ext cx="9556406" cy="707540"/>
          </a:xfrm>
          <a:prstGeom prst="rect">
            <a:avLst/>
          </a:prstGeom>
        </p:spPr>
        <p:txBody>
          <a:bodyPr anchor="t" rtlCol="false" tIns="0" lIns="0" bIns="0" rIns="0">
            <a:spAutoFit/>
          </a:bodyPr>
          <a:lstStyle/>
          <a:p>
            <a:pPr algn="ctr">
              <a:lnSpc>
                <a:spcPts val="5716"/>
              </a:lnSpc>
            </a:pPr>
            <a:r>
              <a:rPr lang="en-US" sz="4083" b="true">
                <a:solidFill>
                  <a:srgbClr val="FFFFFF"/>
                </a:solidFill>
                <a:latin typeface="Canva Sans Bold"/>
                <a:ea typeface="Canva Sans Bold"/>
                <a:cs typeface="Canva Sans Bold"/>
                <a:sym typeface="Canva Sans Bold"/>
              </a:rPr>
              <a:t>Scalability, Performance and Security</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13223"/>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13223"/>
            </a:solidFill>
            <a:prstDash val="solid"/>
            <a:headEnd type="none" len="sm" w="sm"/>
            <a:tailEnd type="none" len="sm" w="sm"/>
          </a:ln>
        </p:spPr>
      </p:sp>
      <p:sp>
        <p:nvSpPr>
          <p:cNvPr name="Freeform 4" id="4"/>
          <p:cNvSpPr/>
          <p:nvPr/>
        </p:nvSpPr>
        <p:spPr>
          <a:xfrm flipH="false" flipV="false" rot="0">
            <a:off x="14630247" y="7594637"/>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13223"/>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b="true">
                  <a:solidFill>
                    <a:srgbClr val="FFFFFF"/>
                  </a:solidFill>
                  <a:latin typeface="Open Sans Bold"/>
                  <a:ea typeface="Open Sans Bold"/>
                  <a:cs typeface="Open Sans Bold"/>
                  <a:sym typeface="Open Sans Bold"/>
                </a:rPr>
                <a:t>12</a:t>
              </a: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1629230" y="1902178"/>
            <a:ext cx="15011232" cy="6380995"/>
          </a:xfrm>
          <a:prstGeom prst="rect">
            <a:avLst/>
          </a:prstGeom>
        </p:spPr>
        <p:txBody>
          <a:bodyPr anchor="t" rtlCol="false" tIns="0" lIns="0" bIns="0" rIns="0">
            <a:spAutoFit/>
          </a:bodyPr>
          <a:lstStyle/>
          <a:p>
            <a:pPr algn="l">
              <a:lnSpc>
                <a:spcPts val="4241"/>
              </a:lnSpc>
            </a:pPr>
          </a:p>
          <a:p>
            <a:pPr algn="l" marL="654114" indent="-327057" lvl="1">
              <a:lnSpc>
                <a:spcPts val="4241"/>
              </a:lnSpc>
              <a:buFont typeface="Arial"/>
              <a:buChar char="•"/>
            </a:pPr>
            <a:r>
              <a:rPr lang="en-US" sz="3029">
                <a:solidFill>
                  <a:srgbClr val="FFFFFF"/>
                </a:solidFill>
                <a:latin typeface="Alatsi"/>
                <a:ea typeface="Alatsi"/>
                <a:cs typeface="Alatsi"/>
                <a:sym typeface="Alatsi"/>
              </a:rPr>
              <a:t>The project adheres to industry best practices and standards to ensure high-quality delivery. It utilizes scalable cloud platforms (AWS, Azure, Google Cloud) and microservices architecture to handle increased loads and maintain flexibility.</a:t>
            </a:r>
          </a:p>
          <a:p>
            <a:pPr algn="l" marL="654114" indent="-327057" lvl="1">
              <a:lnSpc>
                <a:spcPts val="4241"/>
              </a:lnSpc>
              <a:buFont typeface="Arial"/>
              <a:buChar char="•"/>
            </a:pPr>
            <a:r>
              <a:rPr lang="en-US" sz="3029">
                <a:solidFill>
                  <a:srgbClr val="FFFFFF"/>
                </a:solidFill>
                <a:latin typeface="Alatsi"/>
                <a:ea typeface="Alatsi"/>
                <a:cs typeface="Alatsi"/>
                <a:sym typeface="Alatsi"/>
              </a:rPr>
              <a:t> Performance is optimized through efficient AI models, caching, and parallel processing, while real-time monitoring tools track system performance. Security measures include end-to-end encryption, robust access controls, and AI-driven proctoring systems, complemented by regular security audits to safeguard data and ensure compliance. </a:t>
            </a:r>
          </a:p>
          <a:p>
            <a:pPr algn="l" marL="654114" indent="-327057" lvl="1">
              <a:lnSpc>
                <a:spcPts val="4241"/>
              </a:lnSpc>
              <a:buFont typeface="Arial"/>
              <a:buChar char="•"/>
            </a:pPr>
            <a:r>
              <a:rPr lang="en-US" sz="3029">
                <a:solidFill>
                  <a:srgbClr val="FFFFFF"/>
                </a:solidFill>
                <a:latin typeface="Alatsi"/>
                <a:ea typeface="Alatsi"/>
                <a:cs typeface="Alatsi"/>
                <a:sym typeface="Alatsi"/>
              </a:rPr>
              <a:t>This comprehensive approach guarantees a reliable, high-performing, and secure assessment system.</a:t>
            </a:r>
          </a:p>
          <a:p>
            <a:pPr algn="l">
              <a:lnSpc>
                <a:spcPts val="4241"/>
              </a:lnSpc>
            </a:pPr>
          </a:p>
        </p:txBody>
      </p:sp>
      <p:sp>
        <p:nvSpPr>
          <p:cNvPr name="TextBox 12" id="12"/>
          <p:cNvSpPr txBox="true"/>
          <p:nvPr/>
        </p:nvSpPr>
        <p:spPr>
          <a:xfrm rot="0">
            <a:off x="3546890" y="965685"/>
            <a:ext cx="11944076" cy="707540"/>
          </a:xfrm>
          <a:prstGeom prst="rect">
            <a:avLst/>
          </a:prstGeom>
        </p:spPr>
        <p:txBody>
          <a:bodyPr anchor="t" rtlCol="false" tIns="0" lIns="0" bIns="0" rIns="0">
            <a:spAutoFit/>
          </a:bodyPr>
          <a:lstStyle/>
          <a:p>
            <a:pPr algn="ctr">
              <a:lnSpc>
                <a:spcPts val="5716"/>
              </a:lnSpc>
            </a:pPr>
            <a:r>
              <a:rPr lang="en-US" sz="4083" b="true">
                <a:solidFill>
                  <a:srgbClr val="FFFFFF"/>
                </a:solidFill>
                <a:latin typeface="Canva Sans Bold"/>
                <a:ea typeface="Canva Sans Bold"/>
                <a:cs typeface="Canva Sans Bold"/>
                <a:sym typeface="Canva Sans Bold"/>
              </a:rPr>
              <a:t>Best practices and industry standards followed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13223"/>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13223"/>
            </a:solidFill>
            <a:prstDash val="solid"/>
            <a:headEnd type="none" len="sm" w="sm"/>
            <a:tailEnd type="none" len="sm" w="sm"/>
          </a:ln>
        </p:spPr>
      </p:sp>
      <p:sp>
        <p:nvSpPr>
          <p:cNvPr name="Freeform 4" id="4"/>
          <p:cNvSpPr/>
          <p:nvPr/>
        </p:nvSpPr>
        <p:spPr>
          <a:xfrm flipH="false" flipV="false" rot="0">
            <a:off x="14630247" y="7594637"/>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13223"/>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b="true">
                  <a:solidFill>
                    <a:srgbClr val="FFFFFF"/>
                  </a:solidFill>
                  <a:latin typeface="Open Sans Bold"/>
                  <a:ea typeface="Open Sans Bold"/>
                  <a:cs typeface="Open Sans Bold"/>
                  <a:sym typeface="Open Sans Bold"/>
                </a:rPr>
                <a:t>12</a:t>
              </a: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6789739" y="1401052"/>
            <a:ext cx="3619711" cy="866540"/>
          </a:xfrm>
          <a:prstGeom prst="rect">
            <a:avLst/>
          </a:prstGeom>
        </p:spPr>
        <p:txBody>
          <a:bodyPr anchor="t" rtlCol="false" tIns="0" lIns="0" bIns="0" rIns="0">
            <a:spAutoFit/>
          </a:bodyPr>
          <a:lstStyle/>
          <a:p>
            <a:pPr algn="ctr">
              <a:lnSpc>
                <a:spcPts val="7091"/>
              </a:lnSpc>
            </a:pPr>
            <a:r>
              <a:rPr lang="en-US" sz="5065" b="true">
                <a:solidFill>
                  <a:srgbClr val="FFFFFF"/>
                </a:solidFill>
                <a:latin typeface="Canva Sans Bold"/>
                <a:ea typeface="Canva Sans Bold"/>
                <a:cs typeface="Canva Sans Bold"/>
                <a:sym typeface="Canva Sans Bold"/>
              </a:rPr>
              <a:t>Github Link</a:t>
            </a:r>
          </a:p>
        </p:txBody>
      </p:sp>
      <p:sp>
        <p:nvSpPr>
          <p:cNvPr name="TextBox 12" id="12"/>
          <p:cNvSpPr txBox="true"/>
          <p:nvPr/>
        </p:nvSpPr>
        <p:spPr>
          <a:xfrm rot="0">
            <a:off x="1404856" y="4386862"/>
            <a:ext cx="14873585" cy="756638"/>
          </a:xfrm>
          <a:prstGeom prst="rect">
            <a:avLst/>
          </a:prstGeom>
        </p:spPr>
        <p:txBody>
          <a:bodyPr anchor="t" rtlCol="false" tIns="0" lIns="0" bIns="0" rIns="0">
            <a:spAutoFit/>
          </a:bodyPr>
          <a:lstStyle/>
          <a:p>
            <a:pPr algn="ctr">
              <a:lnSpc>
                <a:spcPts val="6168"/>
              </a:lnSpc>
            </a:pPr>
            <a:r>
              <a:rPr lang="en-US" sz="4405" b="true">
                <a:solidFill>
                  <a:srgbClr val="FFFFFF"/>
                </a:solidFill>
                <a:latin typeface="Canva Sans Bold"/>
                <a:ea typeface="Canva Sans Bold"/>
                <a:cs typeface="Canva Sans Bold"/>
                <a:sym typeface="Canva Sans Bold"/>
              </a:rPr>
              <a:t>https://github.com/sheninthjr/The_X_Velammal_Inst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13223"/>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13223"/>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13223"/>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6713334" y="4018213"/>
            <a:ext cx="4488299" cy="1368432"/>
          </a:xfrm>
          <a:prstGeom prst="rect">
            <a:avLst/>
          </a:prstGeom>
        </p:spPr>
        <p:txBody>
          <a:bodyPr anchor="t" rtlCol="false" tIns="0" lIns="0" bIns="0" rIns="0">
            <a:spAutoFit/>
          </a:bodyPr>
          <a:lstStyle/>
          <a:p>
            <a:pPr algn="ctr">
              <a:lnSpc>
                <a:spcPts val="11199"/>
              </a:lnSpc>
              <a:spcBef>
                <a:spcPct val="0"/>
              </a:spcBef>
            </a:pPr>
            <a:r>
              <a:rPr lang="en-US" sz="7999">
                <a:solidFill>
                  <a:srgbClr val="FFFFFF"/>
                </a:solidFill>
                <a:latin typeface="Abhaya Libre"/>
                <a:ea typeface="Abhaya Libre"/>
                <a:cs typeface="Abhaya Libre"/>
                <a:sym typeface="Abhaya Libre"/>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A6559"/>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A6559"/>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A6559"/>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6928034" y="693738"/>
            <a:ext cx="4807671" cy="1208379"/>
          </a:xfrm>
          <a:prstGeom prst="rect">
            <a:avLst/>
          </a:prstGeom>
        </p:spPr>
        <p:txBody>
          <a:bodyPr anchor="t" rtlCol="false" tIns="0" lIns="0" bIns="0" rIns="0">
            <a:spAutoFit/>
          </a:bodyPr>
          <a:lstStyle/>
          <a:p>
            <a:pPr algn="ctr">
              <a:lnSpc>
                <a:spcPts val="9940"/>
              </a:lnSpc>
              <a:spcBef>
                <a:spcPct val="0"/>
              </a:spcBef>
            </a:pPr>
            <a:r>
              <a:rPr lang="en-US" sz="7100">
                <a:solidFill>
                  <a:srgbClr val="FFFFFF"/>
                </a:solidFill>
                <a:latin typeface="Abhaya Libre"/>
                <a:ea typeface="Abhaya Libre"/>
                <a:cs typeface="Abhaya Libre"/>
                <a:sym typeface="Abhaya Libre"/>
              </a:rPr>
              <a:t>Team Details</a:t>
            </a:r>
          </a:p>
        </p:txBody>
      </p:sp>
      <p:sp>
        <p:nvSpPr>
          <p:cNvPr name="TextBox 12" id="12"/>
          <p:cNvSpPr txBox="true"/>
          <p:nvPr/>
        </p:nvSpPr>
        <p:spPr>
          <a:xfrm rot="0">
            <a:off x="2681929" y="2841621"/>
            <a:ext cx="7921496" cy="1362403"/>
          </a:xfrm>
          <a:prstGeom prst="rect">
            <a:avLst/>
          </a:prstGeom>
        </p:spPr>
        <p:txBody>
          <a:bodyPr anchor="t" rtlCol="false" tIns="0" lIns="0" bIns="0" rIns="0">
            <a:spAutoFit/>
          </a:bodyPr>
          <a:lstStyle/>
          <a:p>
            <a:pPr algn="l">
              <a:lnSpc>
                <a:spcPts val="5464"/>
              </a:lnSpc>
              <a:spcBef>
                <a:spcPct val="0"/>
              </a:spcBef>
            </a:pPr>
            <a:r>
              <a:rPr lang="en-US" b="true" sz="3903">
                <a:solidFill>
                  <a:srgbClr val="FFFFFF"/>
                </a:solidFill>
                <a:latin typeface="Abhaya Libre Bold"/>
                <a:ea typeface="Abhaya Libre Bold"/>
                <a:cs typeface="Abhaya Libre Bold"/>
                <a:sym typeface="Abhaya Libre Bold"/>
              </a:rPr>
              <a:t>Team Name</a:t>
            </a:r>
            <a:r>
              <a:rPr lang="en-US" sz="3903">
                <a:solidFill>
                  <a:srgbClr val="FFFFFF"/>
                </a:solidFill>
                <a:latin typeface="Abhaya Libre"/>
                <a:ea typeface="Abhaya Libre"/>
                <a:cs typeface="Abhaya Libre"/>
                <a:sym typeface="Abhaya Libre"/>
              </a:rPr>
              <a:t> : THE X_Velammal_Inst</a:t>
            </a:r>
            <a:r>
              <a:rPr lang="en-US" b="true" sz="3903">
                <a:solidFill>
                  <a:srgbClr val="FFFFFF"/>
                </a:solidFill>
                <a:latin typeface="Abhaya Libre Bold"/>
                <a:ea typeface="Abhaya Libre Bold"/>
                <a:cs typeface="Abhaya Libre Bold"/>
                <a:sym typeface="Abhaya Libre Bold"/>
              </a:rPr>
              <a:t> </a:t>
            </a:r>
          </a:p>
          <a:p>
            <a:pPr algn="l">
              <a:lnSpc>
                <a:spcPts val="5464"/>
              </a:lnSpc>
              <a:spcBef>
                <a:spcPct val="0"/>
              </a:spcBef>
            </a:pPr>
            <a:r>
              <a:rPr lang="en-US" b="true" sz="3903">
                <a:solidFill>
                  <a:srgbClr val="FFFFFF"/>
                </a:solidFill>
                <a:latin typeface="Abhaya Libre Bold"/>
                <a:ea typeface="Abhaya Libre Bold"/>
                <a:cs typeface="Abhaya Libre Bold"/>
                <a:sym typeface="Abhaya Libre Bold"/>
              </a:rPr>
              <a:t>Application Name:</a:t>
            </a:r>
            <a:r>
              <a:rPr lang="en-US" sz="3903">
                <a:solidFill>
                  <a:srgbClr val="FFFFFF"/>
                </a:solidFill>
                <a:latin typeface="Abhaya Libre"/>
                <a:ea typeface="Abhaya Libre"/>
                <a:cs typeface="Abhaya Libre"/>
                <a:sym typeface="Abhaya Libre"/>
              </a:rPr>
              <a:t> Assesment Platform</a:t>
            </a:r>
          </a:p>
        </p:txBody>
      </p:sp>
      <p:sp>
        <p:nvSpPr>
          <p:cNvPr name="TextBox 13" id="13"/>
          <p:cNvSpPr txBox="true"/>
          <p:nvPr/>
        </p:nvSpPr>
        <p:spPr>
          <a:xfrm rot="0">
            <a:off x="2870927" y="4564779"/>
            <a:ext cx="2973234" cy="634316"/>
          </a:xfrm>
          <a:prstGeom prst="rect">
            <a:avLst/>
          </a:prstGeom>
        </p:spPr>
        <p:txBody>
          <a:bodyPr anchor="t" rtlCol="false" tIns="0" lIns="0" bIns="0" rIns="0">
            <a:spAutoFit/>
          </a:bodyPr>
          <a:lstStyle/>
          <a:p>
            <a:pPr algn="ctr">
              <a:lnSpc>
                <a:spcPts val="5188"/>
              </a:lnSpc>
              <a:spcBef>
                <a:spcPct val="0"/>
              </a:spcBef>
            </a:pPr>
            <a:r>
              <a:rPr lang="en-US" b="true" sz="3706">
                <a:solidFill>
                  <a:srgbClr val="FFFFFF"/>
                </a:solidFill>
                <a:latin typeface="Abhaya Libre Bold"/>
                <a:ea typeface="Abhaya Libre Bold"/>
                <a:cs typeface="Abhaya Libre Bold"/>
                <a:sym typeface="Abhaya Libre Bold"/>
              </a:rPr>
              <a:t>Team Members</a:t>
            </a:r>
          </a:p>
        </p:txBody>
      </p:sp>
      <p:sp>
        <p:nvSpPr>
          <p:cNvPr name="TextBox 14" id="14"/>
          <p:cNvSpPr txBox="true"/>
          <p:nvPr/>
        </p:nvSpPr>
        <p:spPr>
          <a:xfrm rot="0">
            <a:off x="10797445" y="4777240"/>
            <a:ext cx="1689463" cy="646796"/>
          </a:xfrm>
          <a:prstGeom prst="rect">
            <a:avLst/>
          </a:prstGeom>
        </p:spPr>
        <p:txBody>
          <a:bodyPr anchor="t" rtlCol="false" tIns="0" lIns="0" bIns="0" rIns="0">
            <a:spAutoFit/>
          </a:bodyPr>
          <a:lstStyle/>
          <a:p>
            <a:pPr algn="ctr">
              <a:lnSpc>
                <a:spcPts val="5206"/>
              </a:lnSpc>
              <a:spcBef>
                <a:spcPct val="0"/>
              </a:spcBef>
            </a:pPr>
            <a:r>
              <a:rPr lang="en-US" b="true" sz="3719">
                <a:solidFill>
                  <a:srgbClr val="FFFFFF"/>
                </a:solidFill>
                <a:latin typeface="Abhaya Libre Bold"/>
                <a:ea typeface="Abhaya Libre Bold"/>
                <a:cs typeface="Abhaya Libre Bold"/>
                <a:sym typeface="Abhaya Libre Bold"/>
              </a:rPr>
              <a:t>Email ID</a:t>
            </a:r>
          </a:p>
        </p:txBody>
      </p:sp>
      <p:sp>
        <p:nvSpPr>
          <p:cNvPr name="TextBox 15" id="15"/>
          <p:cNvSpPr txBox="true"/>
          <p:nvPr/>
        </p:nvSpPr>
        <p:spPr>
          <a:xfrm rot="0">
            <a:off x="10797445" y="5499208"/>
            <a:ext cx="2987913" cy="362879"/>
          </a:xfrm>
          <a:prstGeom prst="rect">
            <a:avLst/>
          </a:prstGeom>
        </p:spPr>
        <p:txBody>
          <a:bodyPr anchor="t" rtlCol="false" tIns="0" lIns="0" bIns="0" rIns="0">
            <a:spAutoFit/>
          </a:bodyPr>
          <a:lstStyle/>
          <a:p>
            <a:pPr algn="ctr">
              <a:lnSpc>
                <a:spcPts val="2985"/>
              </a:lnSpc>
            </a:pPr>
            <a:r>
              <a:rPr lang="en-US" sz="2132" b="true">
                <a:solidFill>
                  <a:srgbClr val="FFFFFF"/>
                </a:solidFill>
                <a:latin typeface="Canva Sans Bold"/>
                <a:ea typeface="Canva Sans Bold"/>
                <a:cs typeface="Canva Sans Bold"/>
                <a:sym typeface="Canva Sans Bold"/>
              </a:rPr>
              <a:t>sheninthjr@gmail.com</a:t>
            </a:r>
          </a:p>
        </p:txBody>
      </p:sp>
      <p:sp>
        <p:nvSpPr>
          <p:cNvPr name="Freeform 16" id="16"/>
          <p:cNvSpPr/>
          <p:nvPr/>
        </p:nvSpPr>
        <p:spPr>
          <a:xfrm flipH="false" flipV="false" rot="0">
            <a:off x="12982861" y="6554835"/>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7" id="17"/>
          <p:cNvSpPr txBox="true"/>
          <p:nvPr/>
        </p:nvSpPr>
        <p:spPr>
          <a:xfrm rot="0">
            <a:off x="2345902" y="5588425"/>
            <a:ext cx="5770959" cy="2031096"/>
          </a:xfrm>
          <a:prstGeom prst="rect">
            <a:avLst/>
          </a:prstGeom>
        </p:spPr>
        <p:txBody>
          <a:bodyPr anchor="t" rtlCol="false" tIns="0" lIns="0" bIns="0" rIns="0">
            <a:spAutoFit/>
          </a:bodyPr>
          <a:lstStyle/>
          <a:p>
            <a:pPr algn="l" marL="628395" indent="-314198" lvl="1">
              <a:lnSpc>
                <a:spcPts val="4074"/>
              </a:lnSpc>
              <a:buFont typeface="Arial"/>
              <a:buChar char="•"/>
            </a:pPr>
            <a:r>
              <a:rPr lang="en-US" sz="2910">
                <a:solidFill>
                  <a:srgbClr val="FFFFFF"/>
                </a:solidFill>
                <a:latin typeface="Canva Sans"/>
                <a:ea typeface="Canva Sans"/>
                <a:cs typeface="Canva Sans"/>
                <a:sym typeface="Canva Sans"/>
              </a:rPr>
              <a:t>Sheninth JR</a:t>
            </a:r>
          </a:p>
          <a:p>
            <a:pPr algn="l" marL="628395" indent="-314198" lvl="1">
              <a:lnSpc>
                <a:spcPts val="4074"/>
              </a:lnSpc>
              <a:buFont typeface="Arial"/>
              <a:buChar char="•"/>
            </a:pPr>
            <a:r>
              <a:rPr lang="en-US" sz="2910">
                <a:solidFill>
                  <a:srgbClr val="FFFFFF"/>
                </a:solidFill>
                <a:latin typeface="Canva Sans"/>
                <a:ea typeface="Canva Sans"/>
                <a:cs typeface="Canva Sans"/>
                <a:sym typeface="Canva Sans"/>
              </a:rPr>
              <a:t>Monesh S</a:t>
            </a:r>
          </a:p>
          <a:p>
            <a:pPr algn="l" marL="628395" indent="-314198" lvl="1">
              <a:lnSpc>
                <a:spcPts val="4074"/>
              </a:lnSpc>
              <a:buFont typeface="Arial"/>
              <a:buChar char="•"/>
            </a:pPr>
            <a:r>
              <a:rPr lang="en-US" sz="2910">
                <a:solidFill>
                  <a:srgbClr val="FFFFFF"/>
                </a:solidFill>
                <a:latin typeface="Canva Sans"/>
                <a:ea typeface="Canva Sans"/>
                <a:cs typeface="Canva Sans"/>
                <a:sym typeface="Canva Sans"/>
              </a:rPr>
              <a:t>Arun P</a:t>
            </a:r>
          </a:p>
          <a:p>
            <a:pPr algn="l" marL="628395" indent="-314198" lvl="1">
              <a:lnSpc>
                <a:spcPts val="4074"/>
              </a:lnSpc>
              <a:buFont typeface="Arial"/>
              <a:buChar char="•"/>
            </a:pPr>
            <a:r>
              <a:rPr lang="en-US" sz="2910">
                <a:solidFill>
                  <a:srgbClr val="FFFFFF"/>
                </a:solidFill>
                <a:latin typeface="Canva Sans"/>
                <a:ea typeface="Canva Sans"/>
                <a:cs typeface="Canva Sans"/>
                <a:sym typeface="Canva Sans"/>
              </a:rPr>
              <a:t>Deverchetty Chandra Shekar</a:t>
            </a:r>
          </a:p>
        </p:txBody>
      </p:sp>
      <p:sp>
        <p:nvSpPr>
          <p:cNvPr name="TextBox 18" id="18"/>
          <p:cNvSpPr txBox="true"/>
          <p:nvPr/>
        </p:nvSpPr>
        <p:spPr>
          <a:xfrm rot="0">
            <a:off x="10796072" y="6131422"/>
            <a:ext cx="4292149" cy="362879"/>
          </a:xfrm>
          <a:prstGeom prst="rect">
            <a:avLst/>
          </a:prstGeom>
        </p:spPr>
        <p:txBody>
          <a:bodyPr anchor="t" rtlCol="false" tIns="0" lIns="0" bIns="0" rIns="0">
            <a:spAutoFit/>
          </a:bodyPr>
          <a:lstStyle/>
          <a:p>
            <a:pPr algn="ctr">
              <a:lnSpc>
                <a:spcPts val="2985"/>
              </a:lnSpc>
            </a:pPr>
            <a:r>
              <a:rPr lang="en-US" sz="2132" b="true">
                <a:solidFill>
                  <a:srgbClr val="FFFFFF"/>
                </a:solidFill>
                <a:latin typeface="Canva Sans Bold"/>
                <a:ea typeface="Canva Sans Bold"/>
                <a:cs typeface="Canva Sans Bold"/>
                <a:sym typeface="Canva Sans Bold"/>
              </a:rPr>
              <a:t>moneshshanmugam@gmail.com</a:t>
            </a:r>
          </a:p>
        </p:txBody>
      </p:sp>
      <p:sp>
        <p:nvSpPr>
          <p:cNvPr name="TextBox 19" id="19"/>
          <p:cNvSpPr txBox="true"/>
          <p:nvPr/>
        </p:nvSpPr>
        <p:spPr>
          <a:xfrm rot="0">
            <a:off x="10797445" y="6705884"/>
            <a:ext cx="4135880" cy="362879"/>
          </a:xfrm>
          <a:prstGeom prst="rect">
            <a:avLst/>
          </a:prstGeom>
        </p:spPr>
        <p:txBody>
          <a:bodyPr anchor="t" rtlCol="false" tIns="0" lIns="0" bIns="0" rIns="0">
            <a:spAutoFit/>
          </a:bodyPr>
          <a:lstStyle/>
          <a:p>
            <a:pPr algn="ctr">
              <a:lnSpc>
                <a:spcPts val="2985"/>
              </a:lnSpc>
            </a:pPr>
            <a:r>
              <a:rPr lang="en-US" sz="2132" b="true">
                <a:solidFill>
                  <a:srgbClr val="FFFFFF"/>
                </a:solidFill>
                <a:latin typeface="Canva Sans Bold"/>
                <a:ea typeface="Canva Sans Bold"/>
                <a:cs typeface="Canva Sans Bold"/>
                <a:sym typeface="Canva Sans Bold"/>
              </a:rPr>
              <a:t>arun.kadampuliyur@gmail.com</a:t>
            </a:r>
          </a:p>
        </p:txBody>
      </p:sp>
      <p:sp>
        <p:nvSpPr>
          <p:cNvPr name="TextBox 20" id="20"/>
          <p:cNvSpPr txBox="true"/>
          <p:nvPr/>
        </p:nvSpPr>
        <p:spPr>
          <a:xfrm rot="0">
            <a:off x="10797445" y="7280346"/>
            <a:ext cx="3265534" cy="362879"/>
          </a:xfrm>
          <a:prstGeom prst="rect">
            <a:avLst/>
          </a:prstGeom>
        </p:spPr>
        <p:txBody>
          <a:bodyPr anchor="t" rtlCol="false" tIns="0" lIns="0" bIns="0" rIns="0">
            <a:spAutoFit/>
          </a:bodyPr>
          <a:lstStyle/>
          <a:p>
            <a:pPr algn="ctr">
              <a:lnSpc>
                <a:spcPts val="2985"/>
              </a:lnSpc>
            </a:pPr>
            <a:r>
              <a:rPr lang="en-US" sz="2132" b="true">
                <a:solidFill>
                  <a:srgbClr val="FFFFFF"/>
                </a:solidFill>
                <a:latin typeface="Canva Sans Bold"/>
                <a:ea typeface="Canva Sans Bold"/>
                <a:cs typeface="Canva Sans Bold"/>
                <a:sym typeface="Canva Sans Bold"/>
              </a:rPr>
              <a:t>dreamc1807@gmail.com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31071" y="0"/>
            <a:ext cx="4239083" cy="10287000"/>
            <a:chOff x="0" y="0"/>
            <a:chExt cx="5652111" cy="13716000"/>
          </a:xfrm>
        </p:grpSpPr>
        <p:grpSp>
          <p:nvGrpSpPr>
            <p:cNvPr name="Group 3" id="3"/>
            <p:cNvGrpSpPr/>
            <p:nvPr/>
          </p:nvGrpSpPr>
          <p:grpSpPr>
            <a:xfrm rot="0">
              <a:off x="2826056" y="0"/>
              <a:ext cx="2826056" cy="13716000"/>
              <a:chOff x="0" y="0"/>
              <a:chExt cx="558233" cy="2709333"/>
            </a:xfrm>
          </p:grpSpPr>
          <p:sp>
            <p:nvSpPr>
              <p:cNvPr name="Freeform 4" id="4"/>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4B4B4B"/>
              </a:solidFill>
            </p:spPr>
          </p:sp>
          <p:sp>
            <p:nvSpPr>
              <p:cNvPr name="TextBox 5" id="5"/>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413028" y="0"/>
              <a:ext cx="2826056" cy="13716000"/>
              <a:chOff x="0" y="0"/>
              <a:chExt cx="558233" cy="2709333"/>
            </a:xfrm>
          </p:grpSpPr>
          <p:sp>
            <p:nvSpPr>
              <p:cNvPr name="Freeform 7" id="7"/>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FA6559"/>
              </a:solidFill>
            </p:spPr>
          </p:sp>
          <p:sp>
            <p:nvSpPr>
              <p:cNvPr name="TextBox 8" id="8"/>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0" y="0"/>
              <a:ext cx="2826056" cy="13716000"/>
              <a:chOff x="0" y="0"/>
              <a:chExt cx="558233" cy="2709333"/>
            </a:xfrm>
          </p:grpSpPr>
          <p:sp>
            <p:nvSpPr>
              <p:cNvPr name="Freeform 10" id="10"/>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FFFFFF"/>
              </a:solidFill>
            </p:spPr>
          </p:sp>
          <p:sp>
            <p:nvSpPr>
              <p:cNvPr name="TextBox 11" id="11"/>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sp>
        <p:nvSpPr>
          <p:cNvPr name="Freeform 12" id="12"/>
          <p:cNvSpPr/>
          <p:nvPr/>
        </p:nvSpPr>
        <p:spPr>
          <a:xfrm flipH="false" flipV="false" rot="0">
            <a:off x="12834362" y="-1120800"/>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11118095" y="9258300"/>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4" id="14"/>
          <p:cNvSpPr txBox="true"/>
          <p:nvPr/>
        </p:nvSpPr>
        <p:spPr>
          <a:xfrm rot="0">
            <a:off x="3610162" y="3277235"/>
            <a:ext cx="14246066" cy="5981065"/>
          </a:xfrm>
          <a:prstGeom prst="rect">
            <a:avLst/>
          </a:prstGeom>
        </p:spPr>
        <p:txBody>
          <a:bodyPr anchor="t" rtlCol="false" tIns="0" lIns="0" bIns="0" rIns="0">
            <a:spAutoFit/>
          </a:bodyPr>
          <a:lstStyle/>
          <a:p>
            <a:pPr algn="just" marL="734059" indent="-367030" lvl="1">
              <a:lnSpc>
                <a:spcPts val="4759"/>
              </a:lnSpc>
              <a:buFont typeface="Arial"/>
              <a:buChar char="•"/>
            </a:pPr>
            <a:r>
              <a:rPr lang="en-US" sz="3399">
                <a:solidFill>
                  <a:srgbClr val="FFFFFF"/>
                </a:solidFill>
                <a:latin typeface="Canva Sans"/>
                <a:ea typeface="Canva Sans"/>
                <a:cs typeface="Canva Sans"/>
                <a:sym typeface="Canva Sans"/>
              </a:rPr>
              <a:t>Customization and Relevance</a:t>
            </a:r>
          </a:p>
          <a:p>
            <a:pPr algn="just" marL="734059" indent="-367030" lvl="1">
              <a:lnSpc>
                <a:spcPts val="4759"/>
              </a:lnSpc>
              <a:buFont typeface="Arial"/>
              <a:buChar char="•"/>
            </a:pPr>
            <a:r>
              <a:rPr lang="en-US" sz="3399">
                <a:solidFill>
                  <a:srgbClr val="FFFFFF"/>
                </a:solidFill>
                <a:latin typeface="Canva Sans"/>
                <a:ea typeface="Canva Sans"/>
                <a:cs typeface="Canva Sans"/>
                <a:sym typeface="Canva Sans"/>
              </a:rPr>
              <a:t>Prevention of outside-sourced malpractice </a:t>
            </a:r>
          </a:p>
          <a:p>
            <a:pPr algn="just" marL="734059" indent="-367030" lvl="1">
              <a:lnSpc>
                <a:spcPts val="4759"/>
              </a:lnSpc>
              <a:buFont typeface="Arial"/>
              <a:buChar char="•"/>
            </a:pPr>
            <a:r>
              <a:rPr lang="en-US" sz="3399">
                <a:solidFill>
                  <a:srgbClr val="FFFFFF"/>
                </a:solidFill>
                <a:latin typeface="Canva Sans"/>
                <a:ea typeface="Canva Sans"/>
                <a:cs typeface="Canva Sans"/>
                <a:sym typeface="Canva Sans"/>
              </a:rPr>
              <a:t>Equitable competition among participants; </a:t>
            </a:r>
          </a:p>
          <a:p>
            <a:pPr algn="just" marL="734059" indent="-367030" lvl="1">
              <a:lnSpc>
                <a:spcPts val="4759"/>
              </a:lnSpc>
              <a:buFont typeface="Arial"/>
              <a:buChar char="•"/>
            </a:pPr>
            <a:r>
              <a:rPr lang="en-US" sz="3399">
                <a:solidFill>
                  <a:srgbClr val="FFFFFF"/>
                </a:solidFill>
                <a:latin typeface="Canva Sans"/>
                <a:ea typeface="Canva Sans"/>
                <a:cs typeface="Canva Sans"/>
                <a:sym typeface="Canva Sans"/>
              </a:rPr>
              <a:t>Data protection and confidentiality</a:t>
            </a:r>
          </a:p>
          <a:p>
            <a:pPr algn="just" marL="734059" indent="-367030" lvl="1">
              <a:lnSpc>
                <a:spcPts val="4759"/>
              </a:lnSpc>
              <a:buFont typeface="Arial"/>
              <a:buChar char="•"/>
            </a:pPr>
            <a:r>
              <a:rPr lang="en-US" sz="3399">
                <a:solidFill>
                  <a:srgbClr val="FFFFFF"/>
                </a:solidFill>
                <a:latin typeface="Canva Sans"/>
                <a:ea typeface="Canva Sans"/>
                <a:cs typeface="Canva Sans"/>
                <a:sym typeface="Canva Sans"/>
              </a:rPr>
              <a:t>AI observation</a:t>
            </a:r>
          </a:p>
          <a:p>
            <a:pPr algn="just" marL="734059" indent="-367030" lvl="1">
              <a:lnSpc>
                <a:spcPts val="4759"/>
              </a:lnSpc>
              <a:buFont typeface="Arial"/>
              <a:buChar char="•"/>
            </a:pPr>
            <a:r>
              <a:rPr lang="en-US" sz="3399">
                <a:solidFill>
                  <a:srgbClr val="FFFFFF"/>
                </a:solidFill>
                <a:latin typeface="Canva Sans"/>
                <a:ea typeface="Canva Sans"/>
                <a:cs typeface="Canva Sans"/>
                <a:sym typeface="Canva Sans"/>
              </a:rPr>
              <a:t>Shorten the administrative time when uploading exam questions.</a:t>
            </a:r>
          </a:p>
          <a:p>
            <a:pPr algn="just" marL="734059" indent="-367030" lvl="1">
              <a:lnSpc>
                <a:spcPts val="4759"/>
              </a:lnSpc>
              <a:buFont typeface="Arial"/>
              <a:buChar char="•"/>
            </a:pPr>
            <a:r>
              <a:rPr lang="en-US" sz="3399">
                <a:solidFill>
                  <a:srgbClr val="FFFFFF"/>
                </a:solidFill>
                <a:latin typeface="Canva Sans"/>
                <a:ea typeface="Canva Sans"/>
                <a:cs typeface="Canva Sans"/>
                <a:sym typeface="Canva Sans"/>
              </a:rPr>
              <a:t>Comprehensive Feedback and Analytics</a:t>
            </a:r>
          </a:p>
          <a:p>
            <a:pPr algn="just" marL="734059" indent="-367030" lvl="1">
              <a:lnSpc>
                <a:spcPts val="4759"/>
              </a:lnSpc>
              <a:buFont typeface="Arial"/>
              <a:buChar char="•"/>
            </a:pPr>
            <a:r>
              <a:rPr lang="en-US" sz="3399">
                <a:solidFill>
                  <a:srgbClr val="FFFFFF"/>
                </a:solidFill>
                <a:latin typeface="Canva Sans"/>
                <a:ea typeface="Canva Sans"/>
                <a:cs typeface="Canva Sans"/>
                <a:sym typeface="Canva Sans"/>
              </a:rPr>
              <a:t>Future-Proofing Assessment Practices</a:t>
            </a:r>
          </a:p>
          <a:p>
            <a:pPr algn="just" marL="734059" indent="-367030" lvl="1">
              <a:lnSpc>
                <a:spcPts val="4759"/>
              </a:lnSpc>
              <a:buFont typeface="Arial"/>
              <a:buChar char="•"/>
            </a:pPr>
            <a:r>
              <a:rPr lang="en-US" sz="3399">
                <a:solidFill>
                  <a:srgbClr val="FFFFFF"/>
                </a:solidFill>
                <a:latin typeface="Canva Sans"/>
                <a:ea typeface="Canva Sans"/>
                <a:cs typeface="Canva Sans"/>
                <a:sym typeface="Canva Sans"/>
              </a:rPr>
              <a:t>Long-Term Impact on Education and Workforce Development</a:t>
            </a:r>
          </a:p>
          <a:p>
            <a:pPr algn="just">
              <a:lnSpc>
                <a:spcPts val="4759"/>
              </a:lnSpc>
            </a:pPr>
          </a:p>
        </p:txBody>
      </p:sp>
      <p:sp>
        <p:nvSpPr>
          <p:cNvPr name="TextBox 15" id="15"/>
          <p:cNvSpPr txBox="true"/>
          <p:nvPr/>
        </p:nvSpPr>
        <p:spPr>
          <a:xfrm rot="0">
            <a:off x="3259302" y="1261733"/>
            <a:ext cx="14370130" cy="1916467"/>
          </a:xfrm>
          <a:prstGeom prst="rect">
            <a:avLst/>
          </a:prstGeom>
        </p:spPr>
        <p:txBody>
          <a:bodyPr anchor="t" rtlCol="false" tIns="0" lIns="0" bIns="0" rIns="0">
            <a:spAutoFit/>
          </a:bodyPr>
          <a:lstStyle/>
          <a:p>
            <a:pPr algn="ctr">
              <a:lnSpc>
                <a:spcPts val="7767"/>
              </a:lnSpc>
            </a:pPr>
            <a:r>
              <a:rPr lang="en-US" sz="5548" b="true">
                <a:solidFill>
                  <a:srgbClr val="FA6559"/>
                </a:solidFill>
                <a:latin typeface="Canva Sans Bold"/>
                <a:ea typeface="Canva Sans Bold"/>
                <a:cs typeface="Canva Sans Bold"/>
                <a:sym typeface="Canva Sans Bold"/>
              </a:rPr>
              <a:t>Impact/Potential Value of the Application</a:t>
            </a:r>
          </a:p>
          <a:p>
            <a:pPr algn="ctr">
              <a:lnSpc>
                <a:spcPts val="7767"/>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A6559"/>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A6559"/>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A6559"/>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781114" y="2254571"/>
            <a:ext cx="9226622" cy="6873670"/>
          </a:xfrm>
          <a:prstGeom prst="rect">
            <a:avLst/>
          </a:prstGeom>
        </p:spPr>
        <p:txBody>
          <a:bodyPr anchor="t" rtlCol="false" tIns="0" lIns="0" bIns="0" rIns="0">
            <a:spAutoFit/>
          </a:bodyPr>
          <a:lstStyle/>
          <a:p>
            <a:pPr algn="l" marL="500964" indent="-250482" lvl="1">
              <a:lnSpc>
                <a:spcPts val="3248"/>
              </a:lnSpc>
              <a:buFont typeface="Arial"/>
              <a:buChar char="•"/>
            </a:pPr>
            <a:r>
              <a:rPr lang="en-US" sz="2320">
                <a:solidFill>
                  <a:srgbClr val="FFFFFF"/>
                </a:solidFill>
                <a:latin typeface="Alatsi"/>
                <a:ea typeface="Alatsi"/>
                <a:cs typeface="Alatsi"/>
                <a:sym typeface="Alatsi"/>
              </a:rPr>
              <a:t>The Custom Question Upload System will have an easy-to-use interface with support for LaTeX and a rich text editor for multimedia formatting to facilitate the creation and management of different question kinds.</a:t>
            </a:r>
          </a:p>
          <a:p>
            <a:pPr algn="l" marL="500964" indent="-250482" lvl="1">
              <a:lnSpc>
                <a:spcPts val="3248"/>
              </a:lnSpc>
              <a:buFont typeface="Arial"/>
              <a:buChar char="•"/>
            </a:pPr>
            <a:r>
              <a:rPr lang="en-US" sz="2320">
                <a:solidFill>
                  <a:srgbClr val="FFFFFF"/>
                </a:solidFill>
                <a:latin typeface="Alatsi"/>
                <a:ea typeface="Alatsi"/>
                <a:cs typeface="Alatsi"/>
                <a:sym typeface="Alatsi"/>
              </a:rPr>
              <a:t> Bulk uploads with data validation and real-time error management will be supported. Questions will be categorized by topic and difficulty by NLP algorithms, with manual overrides and ongoing learning for increased accuracy.</a:t>
            </a:r>
          </a:p>
          <a:p>
            <a:pPr algn="l" marL="500964" indent="-250482" lvl="1">
              <a:lnSpc>
                <a:spcPts val="3248"/>
              </a:lnSpc>
              <a:buFont typeface="Arial"/>
              <a:buChar char="•"/>
            </a:pPr>
            <a:r>
              <a:rPr lang="en-US" sz="2320">
                <a:solidFill>
                  <a:srgbClr val="FFFFFF"/>
                </a:solidFill>
                <a:latin typeface="Alatsi"/>
                <a:ea typeface="Alatsi"/>
                <a:cs typeface="Alatsi"/>
                <a:sym typeface="Alatsi"/>
              </a:rPr>
              <a:t>To guarantee secure examinations, the AI proctoring system will have sophisticated capabilities like motion analysis, gaze tracking, and extension blocking.</a:t>
            </a:r>
          </a:p>
          <a:p>
            <a:pPr algn="l" marL="500964" indent="-250482" lvl="1">
              <a:lnSpc>
                <a:spcPts val="3248"/>
              </a:lnSpc>
              <a:buFont typeface="Arial"/>
              <a:buChar char="•"/>
            </a:pPr>
            <a:r>
              <a:rPr lang="en-US" sz="2320">
                <a:solidFill>
                  <a:srgbClr val="FFFFFF"/>
                </a:solidFill>
                <a:latin typeface="Alatsi"/>
                <a:ea typeface="Alatsi"/>
                <a:cs typeface="Alatsi"/>
                <a:sym typeface="Alatsi"/>
              </a:rPr>
              <a:t> It will give teachers thorough feedback and analytics so they can improve learning results and adjust to the demands of the job </a:t>
            </a:r>
          </a:p>
          <a:p>
            <a:pPr algn="l" marL="500964" indent="-250482" lvl="1">
              <a:lnSpc>
                <a:spcPts val="3248"/>
              </a:lnSpc>
              <a:buFont typeface="Arial"/>
              <a:buChar char="•"/>
            </a:pPr>
            <a:r>
              <a:rPr lang="en-US" sz="2320">
                <a:solidFill>
                  <a:srgbClr val="FFFFFF"/>
                </a:solidFill>
                <a:latin typeface="Alatsi"/>
                <a:ea typeface="Alatsi"/>
                <a:cs typeface="Alatsi"/>
                <a:sym typeface="Alatsi"/>
              </a:rPr>
              <a:t>Students will be able to use a SWOT analysis tool to identify strengths, weaknesses, opportunities, and threats in their learning process. It will also provide extensive student performance metrics, allowing for tailored feedback and targeted improvements.</a:t>
            </a:r>
            <a:r>
              <a:rPr lang="en-US" sz="2320">
                <a:solidFill>
                  <a:srgbClr val="FFFFFF"/>
                </a:solidFill>
                <a:latin typeface="Alatsi"/>
                <a:ea typeface="Alatsi"/>
                <a:cs typeface="Alatsi"/>
                <a:sym typeface="Alatsi"/>
              </a:rPr>
              <a:t> </a:t>
            </a:r>
          </a:p>
        </p:txBody>
      </p:sp>
      <p:sp>
        <p:nvSpPr>
          <p:cNvPr name="TextBox 12" id="12"/>
          <p:cNvSpPr txBox="true"/>
          <p:nvPr/>
        </p:nvSpPr>
        <p:spPr>
          <a:xfrm rot="0">
            <a:off x="11430169" y="2219967"/>
            <a:ext cx="11397328" cy="5467894"/>
          </a:xfrm>
          <a:prstGeom prst="rect">
            <a:avLst/>
          </a:prstGeom>
        </p:spPr>
        <p:txBody>
          <a:bodyPr anchor="t" rtlCol="false" tIns="0" lIns="0" bIns="0" rIns="0">
            <a:spAutoFit/>
          </a:bodyPr>
          <a:lstStyle/>
          <a:p>
            <a:pPr algn="l" marL="562113" indent="-281056" lvl="1">
              <a:lnSpc>
                <a:spcPts val="3645"/>
              </a:lnSpc>
              <a:buFont typeface="Arial"/>
              <a:buChar char="•"/>
            </a:pPr>
            <a:r>
              <a:rPr lang="en-US" sz="2603">
                <a:solidFill>
                  <a:srgbClr val="FFFFFF"/>
                </a:solidFill>
                <a:latin typeface="Alatsi"/>
                <a:ea typeface="Alatsi"/>
                <a:cs typeface="Alatsi"/>
                <a:sym typeface="Alatsi"/>
              </a:rPr>
              <a:t>Custom Question Upload System</a:t>
            </a:r>
          </a:p>
          <a:p>
            <a:pPr algn="l" marL="562113" indent="-281056" lvl="1">
              <a:lnSpc>
                <a:spcPts val="3645"/>
              </a:lnSpc>
              <a:buFont typeface="Arial"/>
              <a:buChar char="•"/>
            </a:pPr>
            <a:r>
              <a:rPr lang="en-US" sz="2603">
                <a:solidFill>
                  <a:srgbClr val="FFFFFF"/>
                </a:solidFill>
                <a:latin typeface="Alatsi"/>
                <a:ea typeface="Alatsi"/>
                <a:cs typeface="Alatsi"/>
                <a:sym typeface="Alatsi"/>
              </a:rPr>
              <a:t>Bulk Uploads </a:t>
            </a:r>
          </a:p>
          <a:p>
            <a:pPr algn="l" marL="562113" indent="-281056" lvl="1">
              <a:lnSpc>
                <a:spcPts val="3645"/>
              </a:lnSpc>
              <a:buFont typeface="Arial"/>
              <a:buChar char="•"/>
            </a:pPr>
            <a:r>
              <a:rPr lang="en-US" sz="2603">
                <a:solidFill>
                  <a:srgbClr val="FFFFFF"/>
                </a:solidFill>
                <a:latin typeface="Alatsi"/>
                <a:ea typeface="Alatsi"/>
                <a:cs typeface="Alatsi"/>
                <a:sym typeface="Alatsi"/>
              </a:rPr>
              <a:t>Categorization</a:t>
            </a:r>
          </a:p>
          <a:p>
            <a:pPr algn="l" marL="562113" indent="-281056" lvl="1">
              <a:lnSpc>
                <a:spcPts val="3645"/>
              </a:lnSpc>
              <a:buFont typeface="Arial"/>
              <a:buChar char="•"/>
            </a:pPr>
            <a:r>
              <a:rPr lang="en-US" sz="2603">
                <a:solidFill>
                  <a:srgbClr val="FFFFFF"/>
                </a:solidFill>
                <a:latin typeface="Alatsi"/>
                <a:ea typeface="Alatsi"/>
                <a:cs typeface="Alatsi"/>
                <a:sym typeface="Alatsi"/>
              </a:rPr>
              <a:t>AI Proctoring System</a:t>
            </a:r>
          </a:p>
          <a:p>
            <a:pPr algn="l" marL="562113" indent="-281056" lvl="1">
              <a:lnSpc>
                <a:spcPts val="3645"/>
              </a:lnSpc>
              <a:buFont typeface="Arial"/>
              <a:buChar char="•"/>
            </a:pPr>
            <a:r>
              <a:rPr lang="en-US" sz="2603">
                <a:solidFill>
                  <a:srgbClr val="FFFFFF"/>
                </a:solidFill>
                <a:latin typeface="Alatsi"/>
                <a:ea typeface="Alatsi"/>
                <a:cs typeface="Alatsi"/>
                <a:sym typeface="Alatsi"/>
              </a:rPr>
              <a:t>extension blocking</a:t>
            </a:r>
          </a:p>
          <a:p>
            <a:pPr algn="l" marL="562113" indent="-281056" lvl="1">
              <a:lnSpc>
                <a:spcPts val="3645"/>
              </a:lnSpc>
              <a:buFont typeface="Arial"/>
              <a:buChar char="•"/>
            </a:pPr>
            <a:r>
              <a:rPr lang="en-US" sz="2603">
                <a:solidFill>
                  <a:srgbClr val="FFFFFF"/>
                </a:solidFill>
                <a:latin typeface="Alatsi"/>
                <a:ea typeface="Alatsi"/>
                <a:cs typeface="Alatsi"/>
                <a:sym typeface="Alatsi"/>
              </a:rPr>
              <a:t>Motion analysis</a:t>
            </a:r>
          </a:p>
          <a:p>
            <a:pPr algn="l" marL="562113" indent="-281056" lvl="1">
              <a:lnSpc>
                <a:spcPts val="3645"/>
              </a:lnSpc>
              <a:buFont typeface="Arial"/>
              <a:buChar char="•"/>
            </a:pPr>
            <a:r>
              <a:rPr lang="en-US" sz="2603">
                <a:solidFill>
                  <a:srgbClr val="FFFFFF"/>
                </a:solidFill>
                <a:latin typeface="Alatsi"/>
                <a:ea typeface="Alatsi"/>
                <a:cs typeface="Alatsi"/>
                <a:sym typeface="Alatsi"/>
              </a:rPr>
              <a:t> gaze tracking</a:t>
            </a:r>
          </a:p>
          <a:p>
            <a:pPr algn="l" marL="562113" indent="-281056" lvl="1">
              <a:lnSpc>
                <a:spcPts val="3645"/>
              </a:lnSpc>
              <a:buFont typeface="Arial"/>
              <a:buChar char="•"/>
            </a:pPr>
            <a:r>
              <a:rPr lang="en-US" sz="2603">
                <a:solidFill>
                  <a:srgbClr val="FFFFFF"/>
                </a:solidFill>
                <a:latin typeface="Alatsi"/>
                <a:ea typeface="Alatsi"/>
                <a:cs typeface="Alatsi"/>
                <a:sym typeface="Alatsi"/>
              </a:rPr>
              <a:t>Feedback &amp; Analytics</a:t>
            </a:r>
          </a:p>
          <a:p>
            <a:pPr algn="l" marL="562113" indent="-281056" lvl="1">
              <a:lnSpc>
                <a:spcPts val="3645"/>
              </a:lnSpc>
              <a:buFont typeface="Arial"/>
              <a:buChar char="•"/>
            </a:pPr>
            <a:r>
              <a:rPr lang="en-US" sz="2603">
                <a:solidFill>
                  <a:srgbClr val="FFFFFF"/>
                </a:solidFill>
                <a:latin typeface="Alatsi"/>
                <a:ea typeface="Alatsi"/>
                <a:cs typeface="Alatsi"/>
                <a:sym typeface="Alatsi"/>
              </a:rPr>
              <a:t>Student Tools</a:t>
            </a:r>
          </a:p>
          <a:p>
            <a:pPr algn="l" marL="562113" indent="-281056" lvl="1">
              <a:lnSpc>
                <a:spcPts val="3645"/>
              </a:lnSpc>
              <a:buFont typeface="Arial"/>
              <a:buChar char="•"/>
            </a:pPr>
            <a:r>
              <a:rPr lang="en-US" sz="2603">
                <a:solidFill>
                  <a:srgbClr val="FFFFFF"/>
                </a:solidFill>
                <a:latin typeface="Alatsi"/>
                <a:ea typeface="Alatsi"/>
                <a:cs typeface="Alatsi"/>
                <a:sym typeface="Alatsi"/>
              </a:rPr>
              <a:t>SWOT Analysis</a:t>
            </a:r>
          </a:p>
          <a:p>
            <a:pPr algn="l" marL="562113" indent="-281056" lvl="1">
              <a:lnSpc>
                <a:spcPts val="3645"/>
              </a:lnSpc>
              <a:buFont typeface="Arial"/>
              <a:buChar char="•"/>
            </a:pPr>
            <a:r>
              <a:rPr lang="en-US" sz="2603">
                <a:solidFill>
                  <a:srgbClr val="FFFFFF"/>
                </a:solidFill>
                <a:latin typeface="Alatsi"/>
                <a:ea typeface="Alatsi"/>
                <a:cs typeface="Alatsi"/>
                <a:sym typeface="Alatsi"/>
              </a:rPr>
              <a:t>Performance Metrics</a:t>
            </a:r>
          </a:p>
          <a:p>
            <a:pPr algn="l">
              <a:lnSpc>
                <a:spcPts val="3645"/>
              </a:lnSpc>
            </a:pPr>
          </a:p>
        </p:txBody>
      </p:sp>
      <p:sp>
        <p:nvSpPr>
          <p:cNvPr name="TextBox 13" id="13"/>
          <p:cNvSpPr txBox="true"/>
          <p:nvPr/>
        </p:nvSpPr>
        <p:spPr>
          <a:xfrm rot="0">
            <a:off x="3156735" y="987104"/>
            <a:ext cx="4569416" cy="1305567"/>
          </a:xfrm>
          <a:prstGeom prst="rect">
            <a:avLst/>
          </a:prstGeom>
        </p:spPr>
        <p:txBody>
          <a:bodyPr anchor="t" rtlCol="false" tIns="0" lIns="0" bIns="0" rIns="0">
            <a:spAutoFit/>
          </a:bodyPr>
          <a:lstStyle/>
          <a:p>
            <a:pPr algn="ctr">
              <a:lnSpc>
                <a:spcPts val="5256"/>
              </a:lnSpc>
            </a:pPr>
            <a:r>
              <a:rPr lang="en-US" sz="3754" b="true">
                <a:solidFill>
                  <a:srgbClr val="FFFFFF"/>
                </a:solidFill>
                <a:latin typeface="Canva Sans Bold"/>
                <a:ea typeface="Canva Sans Bold"/>
                <a:cs typeface="Canva Sans Bold"/>
                <a:sym typeface="Canva Sans Bold"/>
              </a:rPr>
              <a:t> Solution Highlights</a:t>
            </a:r>
          </a:p>
          <a:p>
            <a:pPr algn="ctr">
              <a:lnSpc>
                <a:spcPts val="5256"/>
              </a:lnSpc>
            </a:pPr>
          </a:p>
        </p:txBody>
      </p:sp>
      <p:sp>
        <p:nvSpPr>
          <p:cNvPr name="TextBox 14" id="14"/>
          <p:cNvSpPr txBox="true"/>
          <p:nvPr/>
        </p:nvSpPr>
        <p:spPr>
          <a:xfrm rot="0">
            <a:off x="10799112" y="1315680"/>
            <a:ext cx="5841349" cy="1305567"/>
          </a:xfrm>
          <a:prstGeom prst="rect">
            <a:avLst/>
          </a:prstGeom>
        </p:spPr>
        <p:txBody>
          <a:bodyPr anchor="t" rtlCol="false" tIns="0" lIns="0" bIns="0" rIns="0">
            <a:spAutoFit/>
          </a:bodyPr>
          <a:lstStyle/>
          <a:p>
            <a:pPr algn="ctr">
              <a:lnSpc>
                <a:spcPts val="5256"/>
              </a:lnSpc>
            </a:pPr>
            <a:r>
              <a:rPr lang="en-US" sz="3754" b="true">
                <a:solidFill>
                  <a:srgbClr val="FFFFFF"/>
                </a:solidFill>
                <a:latin typeface="Canva Sans Bold"/>
                <a:ea typeface="Canva Sans Bold"/>
                <a:cs typeface="Canva Sans Bold"/>
                <a:sym typeface="Canva Sans Bold"/>
              </a:rPr>
              <a:t> Key Features / Approach</a:t>
            </a:r>
          </a:p>
          <a:p>
            <a:pPr algn="ctr">
              <a:lnSpc>
                <a:spcPts val="525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A6559"/>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A6559"/>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A6559"/>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2056136" y="1914525"/>
            <a:ext cx="5574982" cy="6263702"/>
          </a:xfrm>
          <a:prstGeom prst="rect">
            <a:avLst/>
          </a:prstGeom>
        </p:spPr>
        <p:txBody>
          <a:bodyPr anchor="t" rtlCol="false" tIns="0" lIns="0" bIns="0" rIns="0">
            <a:spAutoFit/>
          </a:bodyPr>
          <a:lstStyle/>
          <a:p>
            <a:pPr algn="ctr">
              <a:lnSpc>
                <a:spcPts val="3356"/>
              </a:lnSpc>
              <a:spcBef>
                <a:spcPct val="0"/>
              </a:spcBef>
            </a:pPr>
            <a:r>
              <a:rPr lang="en-US" b="true" sz="2397">
                <a:solidFill>
                  <a:srgbClr val="FFFFFF"/>
                </a:solidFill>
                <a:latin typeface="Canva Sans Bold"/>
                <a:ea typeface="Canva Sans Bold"/>
                <a:cs typeface="Canva Sans Bold"/>
                <a:sym typeface="Canva Sans Bold"/>
              </a:rPr>
              <a:t>Frontend Technologies</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HTML5</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CSS3</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JavaScript</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React or Angular</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Rich Text Editor</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TinyMCE</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LaTeX Support (MathJax or KaTeX)</a:t>
            </a:r>
          </a:p>
          <a:p>
            <a:pPr algn="ctr">
              <a:lnSpc>
                <a:spcPts val="3356"/>
              </a:lnSpc>
            </a:pPr>
          </a:p>
          <a:p>
            <a:pPr algn="ctr">
              <a:lnSpc>
                <a:spcPts val="3356"/>
              </a:lnSpc>
              <a:spcBef>
                <a:spcPct val="0"/>
              </a:spcBef>
            </a:pPr>
            <a:r>
              <a:rPr lang="en-US" b="true" sz="2397">
                <a:solidFill>
                  <a:srgbClr val="FFFFFF"/>
                </a:solidFill>
                <a:latin typeface="Canva Sans Bold"/>
                <a:ea typeface="Canva Sans Bold"/>
                <a:cs typeface="Canva Sans Bold"/>
                <a:sym typeface="Canva Sans Bold"/>
              </a:rPr>
              <a:t>Backend Technologies</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Node.js</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RESTful APIs</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Text Classification</a:t>
            </a:r>
          </a:p>
          <a:p>
            <a:pPr algn="l" marL="517632" indent="-258816" lvl="1">
              <a:lnSpc>
                <a:spcPts val="3356"/>
              </a:lnSpc>
              <a:buFont typeface="Arial"/>
              <a:buChar char="•"/>
            </a:pPr>
            <a:r>
              <a:rPr lang="en-US" sz="2397">
                <a:solidFill>
                  <a:srgbClr val="FFFFFF"/>
                </a:solidFill>
                <a:latin typeface="Canva Sans"/>
                <a:ea typeface="Canva Sans"/>
                <a:cs typeface="Canva Sans"/>
                <a:sym typeface="Canva Sans"/>
              </a:rPr>
              <a:t>Hugging Face Transformers</a:t>
            </a:r>
          </a:p>
          <a:p>
            <a:pPr algn="ctr">
              <a:lnSpc>
                <a:spcPts val="3356"/>
              </a:lnSpc>
              <a:spcBef>
                <a:spcPct val="0"/>
              </a:spcBef>
            </a:pPr>
          </a:p>
        </p:txBody>
      </p:sp>
      <p:sp>
        <p:nvSpPr>
          <p:cNvPr name="TextBox 12" id="12"/>
          <p:cNvSpPr txBox="true"/>
          <p:nvPr/>
        </p:nvSpPr>
        <p:spPr>
          <a:xfrm rot="0">
            <a:off x="9430815" y="1914525"/>
            <a:ext cx="7959090" cy="5844540"/>
          </a:xfrm>
          <a:prstGeom prst="rect">
            <a:avLst/>
          </a:prstGeom>
        </p:spPr>
        <p:txBody>
          <a:bodyPr anchor="t" rtlCol="false" tIns="0" lIns="0" bIns="0" rIns="0">
            <a:spAutoFit/>
          </a:bodyPr>
          <a:lstStyle/>
          <a:p>
            <a:pPr algn="l">
              <a:lnSpc>
                <a:spcPts val="3359"/>
              </a:lnSpc>
              <a:spcBef>
                <a:spcPct val="0"/>
              </a:spcBef>
            </a:pPr>
            <a:r>
              <a:rPr lang="en-US" b="true" sz="2400">
                <a:solidFill>
                  <a:srgbClr val="FFFFFF"/>
                </a:solidFill>
                <a:latin typeface="Canva Sans Bold"/>
                <a:ea typeface="Canva Sans Bold"/>
                <a:cs typeface="Canva Sans Bold"/>
                <a:sym typeface="Canva Sans Bold"/>
              </a:rPr>
              <a:t>                  </a:t>
            </a:r>
            <a:r>
              <a:rPr lang="en-US" b="true" sz="2400">
                <a:solidFill>
                  <a:srgbClr val="FFFFFF"/>
                </a:solidFill>
                <a:latin typeface="Canva Sans Bold"/>
                <a:ea typeface="Canva Sans Bold"/>
                <a:cs typeface="Canva Sans Bold"/>
                <a:sym typeface="Canva Sans Bold"/>
              </a:rPr>
              <a:t>Computer Vision and AI</a:t>
            </a:r>
          </a:p>
          <a:p>
            <a:pPr algn="l" marL="518160" indent="-259080" lvl="1">
              <a:lnSpc>
                <a:spcPts val="3359"/>
              </a:lnSpc>
              <a:buFont typeface="Arial"/>
              <a:buChar char="•"/>
            </a:pPr>
            <a:r>
              <a:rPr lang="en-US" sz="2400">
                <a:solidFill>
                  <a:srgbClr val="FFFFFF"/>
                </a:solidFill>
                <a:latin typeface="Canva Sans"/>
                <a:ea typeface="Canva Sans"/>
                <a:cs typeface="Canva Sans"/>
                <a:sym typeface="Canva Sans"/>
              </a:rPr>
              <a:t>OpenCV</a:t>
            </a:r>
          </a:p>
          <a:p>
            <a:pPr algn="l" marL="518160" indent="-259080" lvl="1">
              <a:lnSpc>
                <a:spcPts val="3359"/>
              </a:lnSpc>
              <a:buFont typeface="Arial"/>
              <a:buChar char="•"/>
            </a:pPr>
            <a:r>
              <a:rPr lang="en-US" sz="2400">
                <a:solidFill>
                  <a:srgbClr val="FFFFFF"/>
                </a:solidFill>
                <a:latin typeface="Canva Sans"/>
                <a:ea typeface="Canva Sans"/>
                <a:cs typeface="Canva Sans"/>
                <a:sym typeface="Canva Sans"/>
              </a:rPr>
              <a:t>Dlib</a:t>
            </a:r>
          </a:p>
          <a:p>
            <a:pPr algn="l" marL="518160" indent="-259080" lvl="1">
              <a:lnSpc>
                <a:spcPts val="3359"/>
              </a:lnSpc>
              <a:buFont typeface="Arial"/>
              <a:buChar char="•"/>
            </a:pPr>
            <a:r>
              <a:rPr lang="en-US" sz="2400">
                <a:solidFill>
                  <a:srgbClr val="FFFFFF"/>
                </a:solidFill>
                <a:latin typeface="Canva Sans"/>
                <a:ea typeface="Canva Sans"/>
                <a:cs typeface="Canva Sans"/>
                <a:sym typeface="Canva Sans"/>
              </a:rPr>
              <a:t>TensorFlow</a:t>
            </a:r>
          </a:p>
          <a:p>
            <a:pPr algn="l">
              <a:lnSpc>
                <a:spcPts val="3359"/>
              </a:lnSpc>
            </a:pPr>
          </a:p>
          <a:p>
            <a:pPr algn="l">
              <a:lnSpc>
                <a:spcPts val="3359"/>
              </a:lnSpc>
              <a:spcBef>
                <a:spcPct val="0"/>
              </a:spcBef>
            </a:pPr>
            <a:r>
              <a:rPr lang="en-US" sz="2400">
                <a:solidFill>
                  <a:srgbClr val="FFFFFF"/>
                </a:solidFill>
                <a:latin typeface="Canva Sans"/>
                <a:ea typeface="Canva Sans"/>
                <a:cs typeface="Canva Sans"/>
                <a:sym typeface="Canva Sans"/>
              </a:rPr>
              <a:t>                  </a:t>
            </a:r>
            <a:r>
              <a:rPr lang="en-US" b="true" sz="2400">
                <a:solidFill>
                  <a:srgbClr val="FFFFFF"/>
                </a:solidFill>
                <a:latin typeface="Canva Sans Bold"/>
                <a:ea typeface="Canva Sans Bold"/>
                <a:cs typeface="Canva Sans Bold"/>
                <a:sym typeface="Canva Sans Bold"/>
              </a:rPr>
              <a:t>Security Solutions</a:t>
            </a:r>
          </a:p>
          <a:p>
            <a:pPr algn="ctr">
              <a:lnSpc>
                <a:spcPts val="3359"/>
              </a:lnSpc>
              <a:spcBef>
                <a:spcPct val="0"/>
              </a:spcBef>
            </a:pPr>
            <a:r>
              <a:rPr lang="en-US" sz="2400">
                <a:solidFill>
                  <a:srgbClr val="FFFFFF"/>
                </a:solidFill>
                <a:latin typeface="Canva Sans"/>
                <a:ea typeface="Canva Sans"/>
                <a:cs typeface="Canva Sans"/>
                <a:sym typeface="Canva Sans"/>
              </a:rPr>
              <a:t>Custom-built Extensions or Existing Security Solutions</a:t>
            </a:r>
          </a:p>
          <a:p>
            <a:pPr algn="ctr">
              <a:lnSpc>
                <a:spcPts val="3359"/>
              </a:lnSpc>
              <a:spcBef>
                <a:spcPct val="0"/>
              </a:spcBef>
            </a:pPr>
          </a:p>
          <a:p>
            <a:pPr algn="l">
              <a:lnSpc>
                <a:spcPts val="3359"/>
              </a:lnSpc>
              <a:spcBef>
                <a:spcPct val="0"/>
              </a:spcBef>
            </a:pPr>
            <a:r>
              <a:rPr lang="en-US" sz="2400">
                <a:solidFill>
                  <a:srgbClr val="FFFFFF"/>
                </a:solidFill>
                <a:latin typeface="Canva Sans"/>
                <a:ea typeface="Canva Sans"/>
                <a:cs typeface="Canva Sans"/>
                <a:sym typeface="Canva Sans"/>
              </a:rPr>
              <a:t>                 </a:t>
            </a:r>
            <a:r>
              <a:rPr lang="en-US" b="true" sz="2400">
                <a:solidFill>
                  <a:srgbClr val="FFFFFF"/>
                </a:solidFill>
                <a:latin typeface="Canva Sans Bold"/>
                <a:ea typeface="Canva Sans Bold"/>
                <a:cs typeface="Canva Sans Bold"/>
                <a:sym typeface="Canva Sans Bold"/>
              </a:rPr>
              <a:t>Data Visualization and Analytics</a:t>
            </a:r>
          </a:p>
          <a:p>
            <a:pPr algn="l" marL="518160" indent="-259080" lvl="1">
              <a:lnSpc>
                <a:spcPts val="3359"/>
              </a:lnSpc>
              <a:buFont typeface="Arial"/>
              <a:buChar char="•"/>
            </a:pPr>
            <a:r>
              <a:rPr lang="en-US" sz="2400">
                <a:solidFill>
                  <a:srgbClr val="FFFFFF"/>
                </a:solidFill>
                <a:latin typeface="Canva Sans"/>
                <a:ea typeface="Canva Sans"/>
                <a:cs typeface="Canva Sans"/>
                <a:sym typeface="Canva Sans"/>
              </a:rPr>
              <a:t>Power BI</a:t>
            </a:r>
          </a:p>
          <a:p>
            <a:pPr algn="l" marL="518160" indent="-259080" lvl="1">
              <a:lnSpc>
                <a:spcPts val="3359"/>
              </a:lnSpc>
              <a:buFont typeface="Arial"/>
              <a:buChar char="•"/>
            </a:pPr>
            <a:r>
              <a:rPr lang="en-US" sz="2400">
                <a:solidFill>
                  <a:srgbClr val="FFFFFF"/>
                </a:solidFill>
                <a:latin typeface="Canva Sans"/>
                <a:ea typeface="Canva Sans"/>
                <a:cs typeface="Canva Sans"/>
                <a:sym typeface="Canva Sans"/>
              </a:rPr>
              <a:t>D3.js</a:t>
            </a:r>
          </a:p>
          <a:p>
            <a:pPr algn="l" marL="518160" indent="-259080" lvl="1">
              <a:lnSpc>
                <a:spcPts val="3359"/>
              </a:lnSpc>
              <a:buFont typeface="Arial"/>
              <a:buChar char="•"/>
            </a:pPr>
            <a:r>
              <a:rPr lang="en-US" sz="2400">
                <a:solidFill>
                  <a:srgbClr val="FFFFFF"/>
                </a:solidFill>
                <a:latin typeface="Canva Sans"/>
                <a:ea typeface="Canva Sans"/>
                <a:cs typeface="Canva Sans"/>
                <a:sym typeface="Canva Sans"/>
              </a:rPr>
              <a:t>Databases</a:t>
            </a:r>
          </a:p>
          <a:p>
            <a:pPr algn="l" marL="518160" indent="-259080" lvl="1">
              <a:lnSpc>
                <a:spcPts val="3359"/>
              </a:lnSpc>
              <a:buFont typeface="Arial"/>
              <a:buChar char="•"/>
            </a:pPr>
            <a:r>
              <a:rPr lang="en-US" sz="2400">
                <a:solidFill>
                  <a:srgbClr val="FFFFFF"/>
                </a:solidFill>
                <a:latin typeface="Canva Sans"/>
                <a:ea typeface="Canva Sans"/>
                <a:cs typeface="Canva Sans"/>
                <a:sym typeface="Canva Sans"/>
              </a:rPr>
              <a:t>PostgreSQL</a:t>
            </a:r>
          </a:p>
          <a:p>
            <a:pPr algn="l" marL="518160" indent="-259080" lvl="1">
              <a:lnSpc>
                <a:spcPts val="3359"/>
              </a:lnSpc>
              <a:buFont typeface="Arial"/>
              <a:buChar char="•"/>
            </a:pPr>
            <a:r>
              <a:rPr lang="en-US" sz="2400">
                <a:solidFill>
                  <a:srgbClr val="FFFFFF"/>
                </a:solidFill>
                <a:latin typeface="Canva Sans"/>
                <a:ea typeface="Canva Sans"/>
                <a:cs typeface="Canva Sans"/>
                <a:sym typeface="Canva Sans"/>
              </a:rPr>
              <a:t>MongoDB</a:t>
            </a:r>
          </a:p>
        </p:txBody>
      </p:sp>
      <p:sp>
        <p:nvSpPr>
          <p:cNvPr name="TextBox 13" id="13"/>
          <p:cNvSpPr txBox="true"/>
          <p:nvPr/>
        </p:nvSpPr>
        <p:spPr>
          <a:xfrm rot="0">
            <a:off x="6480328" y="657860"/>
            <a:ext cx="4063008" cy="721997"/>
          </a:xfrm>
          <a:prstGeom prst="rect">
            <a:avLst/>
          </a:prstGeom>
        </p:spPr>
        <p:txBody>
          <a:bodyPr anchor="t" rtlCol="false" tIns="0" lIns="0" bIns="0" rIns="0">
            <a:spAutoFit/>
          </a:bodyPr>
          <a:lstStyle/>
          <a:p>
            <a:pPr algn="ctr">
              <a:lnSpc>
                <a:spcPts val="5879"/>
              </a:lnSpc>
              <a:spcBef>
                <a:spcPct val="0"/>
              </a:spcBef>
            </a:pPr>
            <a:r>
              <a:rPr lang="en-US" sz="4199">
                <a:solidFill>
                  <a:srgbClr val="FFFFFF"/>
                </a:solidFill>
                <a:latin typeface="Abhaya Libre"/>
                <a:ea typeface="Abhaya Libre"/>
                <a:cs typeface="Abhaya Libre"/>
                <a:sym typeface="Abhaya Libre"/>
              </a:rPr>
              <a:t>Technologies Used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A6559"/>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A6559"/>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A6559"/>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5433973" y="357003"/>
            <a:ext cx="7032000" cy="863970"/>
          </a:xfrm>
          <a:prstGeom prst="rect">
            <a:avLst/>
          </a:prstGeom>
        </p:spPr>
        <p:txBody>
          <a:bodyPr anchor="t" rtlCol="false" tIns="0" lIns="0" bIns="0" rIns="0">
            <a:spAutoFit/>
          </a:bodyPr>
          <a:lstStyle/>
          <a:p>
            <a:pPr algn="ctr">
              <a:lnSpc>
                <a:spcPts val="7097"/>
              </a:lnSpc>
            </a:pPr>
            <a:r>
              <a:rPr lang="en-US" sz="5069" b="true">
                <a:solidFill>
                  <a:srgbClr val="FFFFFF"/>
                </a:solidFill>
                <a:latin typeface="Canva Sans Bold"/>
                <a:ea typeface="Canva Sans Bold"/>
                <a:cs typeface="Canva Sans Bold"/>
                <a:sym typeface="Canva Sans Bold"/>
              </a:rPr>
              <a:t>Gen AI Tool Utilization</a:t>
            </a:r>
          </a:p>
        </p:txBody>
      </p:sp>
      <p:sp>
        <p:nvSpPr>
          <p:cNvPr name="TextBox 12" id="12"/>
          <p:cNvSpPr txBox="true"/>
          <p:nvPr/>
        </p:nvSpPr>
        <p:spPr>
          <a:xfrm rot="0">
            <a:off x="1131594" y="1925615"/>
            <a:ext cx="8012406" cy="6513079"/>
          </a:xfrm>
          <a:prstGeom prst="rect">
            <a:avLst/>
          </a:prstGeom>
        </p:spPr>
        <p:txBody>
          <a:bodyPr anchor="t" rtlCol="false" tIns="0" lIns="0" bIns="0" rIns="0">
            <a:spAutoFit/>
          </a:bodyPr>
          <a:lstStyle/>
          <a:p>
            <a:pPr algn="l">
              <a:lnSpc>
                <a:spcPts val="2736"/>
              </a:lnSpc>
            </a:pPr>
          </a:p>
          <a:p>
            <a:pPr algn="l">
              <a:lnSpc>
                <a:spcPts val="2736"/>
              </a:lnSpc>
            </a:pPr>
            <a:r>
              <a:rPr lang="en-US" sz="1954">
                <a:solidFill>
                  <a:srgbClr val="FFFFFF"/>
                </a:solidFill>
                <a:latin typeface="Canva Sans"/>
                <a:ea typeface="Canva Sans"/>
                <a:cs typeface="Canva Sans"/>
                <a:sym typeface="Canva Sans"/>
              </a:rPr>
              <a:t>GPT-4 (Open</a:t>
            </a:r>
            <a:r>
              <a:rPr lang="en-US" sz="1954">
                <a:solidFill>
                  <a:srgbClr val="FFFFFF"/>
                </a:solidFill>
                <a:latin typeface="Canva Sans"/>
                <a:ea typeface="Canva Sans"/>
                <a:cs typeface="Canva Sans"/>
                <a:sym typeface="Canva Sans"/>
              </a:rPr>
              <a:t>AI)</a:t>
            </a:r>
          </a:p>
          <a:p>
            <a:pPr algn="l">
              <a:lnSpc>
                <a:spcPts val="2736"/>
              </a:lnSpc>
            </a:pPr>
            <a:r>
              <a:rPr lang="en-US" sz="1954">
                <a:solidFill>
                  <a:srgbClr val="FFFFFF"/>
                </a:solidFill>
                <a:latin typeface="Canva Sans"/>
                <a:ea typeface="Canva Sans"/>
                <a:cs typeface="Canva Sans"/>
                <a:sym typeface="Canva Sans"/>
              </a:rPr>
              <a:t>Purpose: To generate sample questions, educational content, and detailed feedback.</a:t>
            </a:r>
          </a:p>
          <a:p>
            <a:pPr algn="l">
              <a:lnSpc>
                <a:spcPts val="2736"/>
              </a:lnSpc>
            </a:pPr>
            <a:r>
              <a:rPr lang="en-US" sz="1954">
                <a:solidFill>
                  <a:srgbClr val="FFFFFF"/>
                </a:solidFill>
                <a:latin typeface="Canva Sans"/>
                <a:ea typeface="Canva Sans"/>
                <a:cs typeface="Canva Sans"/>
                <a:sym typeface="Canva Sans"/>
              </a:rPr>
              <a:t>Hugging Face Transformers</a:t>
            </a:r>
          </a:p>
          <a:p>
            <a:pPr algn="l">
              <a:lnSpc>
                <a:spcPts val="2736"/>
              </a:lnSpc>
            </a:pPr>
            <a:r>
              <a:rPr lang="en-US" sz="1954">
                <a:solidFill>
                  <a:srgbClr val="FFFFFF"/>
                </a:solidFill>
                <a:latin typeface="Canva Sans"/>
                <a:ea typeface="Canva Sans"/>
                <a:cs typeface="Canva Sans"/>
                <a:sym typeface="Canva Sans"/>
              </a:rPr>
              <a:t>Purpose: For natural language processing tasks like text classification, summarization, and question categorization.</a:t>
            </a:r>
          </a:p>
          <a:p>
            <a:pPr algn="l">
              <a:lnSpc>
                <a:spcPts val="2736"/>
              </a:lnSpc>
            </a:pPr>
            <a:r>
              <a:rPr lang="en-US" sz="1954">
                <a:solidFill>
                  <a:srgbClr val="FFFFFF"/>
                </a:solidFill>
                <a:latin typeface="Canva Sans"/>
                <a:ea typeface="Canva Sans"/>
                <a:cs typeface="Canva Sans"/>
                <a:sym typeface="Canva Sans"/>
              </a:rPr>
              <a:t>OpenAI Codex</a:t>
            </a:r>
          </a:p>
          <a:p>
            <a:pPr algn="l">
              <a:lnSpc>
                <a:spcPts val="2736"/>
              </a:lnSpc>
            </a:pPr>
            <a:r>
              <a:rPr lang="en-US" sz="1954">
                <a:solidFill>
                  <a:srgbClr val="FFFFFF"/>
                </a:solidFill>
                <a:latin typeface="Canva Sans"/>
                <a:ea typeface="Canva Sans"/>
                <a:cs typeface="Canva Sans"/>
                <a:sym typeface="Canva Sans"/>
              </a:rPr>
              <a:t>Purpose: To automate question creation and formatting, and integrate with LaTeX for mathematical content.</a:t>
            </a:r>
          </a:p>
          <a:p>
            <a:pPr algn="l">
              <a:lnSpc>
                <a:spcPts val="2736"/>
              </a:lnSpc>
            </a:pPr>
            <a:r>
              <a:rPr lang="en-US" sz="1954">
                <a:solidFill>
                  <a:srgbClr val="FFFFFF"/>
                </a:solidFill>
                <a:latin typeface="Canva Sans"/>
                <a:ea typeface="Canva Sans"/>
                <a:cs typeface="Canva Sans"/>
                <a:sym typeface="Canva Sans"/>
              </a:rPr>
              <a:t>IBM Watson</a:t>
            </a:r>
          </a:p>
          <a:p>
            <a:pPr algn="l">
              <a:lnSpc>
                <a:spcPts val="2736"/>
              </a:lnSpc>
            </a:pPr>
            <a:r>
              <a:rPr lang="en-US" sz="1954">
                <a:solidFill>
                  <a:srgbClr val="FFFFFF"/>
                </a:solidFill>
                <a:latin typeface="Canva Sans"/>
                <a:ea typeface="Canva Sans"/>
                <a:cs typeface="Canva Sans"/>
                <a:sym typeface="Canva Sans"/>
              </a:rPr>
              <a:t>Purpose: For advanced NLP, machine learning, and data analysis to assist with content analysis and error detection.</a:t>
            </a:r>
          </a:p>
          <a:p>
            <a:pPr algn="l">
              <a:lnSpc>
                <a:spcPts val="2736"/>
              </a:lnSpc>
            </a:pPr>
            <a:r>
              <a:rPr lang="en-US" sz="1954">
                <a:solidFill>
                  <a:srgbClr val="FFFFFF"/>
                </a:solidFill>
                <a:latin typeface="Canva Sans"/>
                <a:ea typeface="Canva Sans"/>
                <a:cs typeface="Canva Sans"/>
                <a:sym typeface="Canva Sans"/>
              </a:rPr>
              <a:t>TensorFlow</a:t>
            </a:r>
          </a:p>
          <a:p>
            <a:pPr algn="l">
              <a:lnSpc>
                <a:spcPts val="2736"/>
              </a:lnSpc>
            </a:pPr>
            <a:r>
              <a:rPr lang="en-US" sz="1954">
                <a:solidFill>
                  <a:srgbClr val="FFFFFF"/>
                </a:solidFill>
                <a:latin typeface="Canva Sans"/>
                <a:ea typeface="Canva Sans"/>
                <a:cs typeface="Canva Sans"/>
                <a:sym typeface="Canva Sans"/>
              </a:rPr>
              <a:t>Purpose: To develop and deploy machine learning models for analyzing proctoring data and enhancing system functionality.</a:t>
            </a:r>
          </a:p>
          <a:p>
            <a:pPr algn="l">
              <a:lnSpc>
                <a:spcPts val="2736"/>
              </a:lnSpc>
            </a:pPr>
            <a:r>
              <a:rPr lang="en-US" sz="1954">
                <a:solidFill>
                  <a:srgbClr val="FFFFFF"/>
                </a:solidFill>
                <a:latin typeface="Canva Sans"/>
                <a:ea typeface="Canva Sans"/>
                <a:cs typeface="Canva Sans"/>
                <a:sym typeface="Canva Sans"/>
              </a:rPr>
              <a:t>OpenCV</a:t>
            </a:r>
          </a:p>
          <a:p>
            <a:pPr algn="l">
              <a:lnSpc>
                <a:spcPts val="2736"/>
              </a:lnSpc>
            </a:pPr>
            <a:r>
              <a:rPr lang="en-US" sz="1954">
                <a:solidFill>
                  <a:srgbClr val="FFFFFF"/>
                </a:solidFill>
                <a:latin typeface="Canva Sans"/>
                <a:ea typeface="Canva Sans"/>
                <a:cs typeface="Canva Sans"/>
                <a:sym typeface="Canva Sans"/>
              </a:rPr>
              <a:t>Purpose: For motion analysis and image processing in the AI proctoring system.</a:t>
            </a:r>
          </a:p>
        </p:txBody>
      </p:sp>
      <p:sp>
        <p:nvSpPr>
          <p:cNvPr name="TextBox 13" id="13"/>
          <p:cNvSpPr txBox="true"/>
          <p:nvPr/>
        </p:nvSpPr>
        <p:spPr>
          <a:xfrm rot="0">
            <a:off x="9589188" y="1925615"/>
            <a:ext cx="8278111" cy="6692675"/>
          </a:xfrm>
          <a:prstGeom prst="rect">
            <a:avLst/>
          </a:prstGeom>
        </p:spPr>
        <p:txBody>
          <a:bodyPr anchor="t" rtlCol="false" tIns="0" lIns="0" bIns="0" rIns="0">
            <a:spAutoFit/>
          </a:bodyPr>
          <a:lstStyle/>
          <a:p>
            <a:pPr algn="l">
              <a:lnSpc>
                <a:spcPts val="3337"/>
              </a:lnSpc>
            </a:pPr>
            <a:r>
              <a:rPr lang="en-US" sz="2383">
                <a:solidFill>
                  <a:srgbClr val="FFFFFF"/>
                </a:solidFill>
                <a:latin typeface="Canva Sans"/>
                <a:ea typeface="Canva Sans"/>
                <a:cs typeface="Canva Sans"/>
                <a:sym typeface="Canva Sans"/>
              </a:rPr>
              <a:t>Dlib</a:t>
            </a:r>
          </a:p>
          <a:p>
            <a:pPr algn="l">
              <a:lnSpc>
                <a:spcPts val="3337"/>
              </a:lnSpc>
            </a:pPr>
            <a:r>
              <a:rPr lang="en-US" sz="2383">
                <a:solidFill>
                  <a:srgbClr val="FFFFFF"/>
                </a:solidFill>
                <a:latin typeface="Canva Sans"/>
                <a:ea typeface="Canva Sans"/>
                <a:cs typeface="Canva Sans"/>
                <a:sym typeface="Canva Sans"/>
              </a:rPr>
              <a:t>Purpose: To assist with facial recognition and gaze tracking for the AI proctoring system.</a:t>
            </a:r>
          </a:p>
          <a:p>
            <a:pPr algn="l">
              <a:lnSpc>
                <a:spcPts val="3337"/>
              </a:lnSpc>
            </a:pPr>
            <a:r>
              <a:rPr lang="en-US" sz="2383">
                <a:solidFill>
                  <a:srgbClr val="FFFFFF"/>
                </a:solidFill>
                <a:latin typeface="Canva Sans"/>
                <a:ea typeface="Canva Sans"/>
                <a:cs typeface="Canva Sans"/>
                <a:sym typeface="Canva Sans"/>
              </a:rPr>
              <a:t>PostgreSQL or MongoDB</a:t>
            </a:r>
          </a:p>
          <a:p>
            <a:pPr algn="l">
              <a:lnSpc>
                <a:spcPts val="3337"/>
              </a:lnSpc>
            </a:pPr>
            <a:r>
              <a:rPr lang="en-US" sz="2383">
                <a:solidFill>
                  <a:srgbClr val="FFFFFF"/>
                </a:solidFill>
                <a:latin typeface="Canva Sans"/>
                <a:ea typeface="Canva Sans"/>
                <a:cs typeface="Canva Sans"/>
                <a:sym typeface="Canva Sans"/>
              </a:rPr>
              <a:t> </a:t>
            </a:r>
            <a:r>
              <a:rPr lang="en-US" sz="2383">
                <a:solidFill>
                  <a:srgbClr val="FFFFFF"/>
                </a:solidFill>
                <a:latin typeface="Canva Sans"/>
                <a:ea typeface="Canva Sans"/>
                <a:cs typeface="Canva Sans"/>
                <a:sym typeface="Canva Sans"/>
              </a:rPr>
              <a:t>Purpose: For reliable database management, storing questions, user data, and metadata.</a:t>
            </a:r>
          </a:p>
          <a:p>
            <a:pPr algn="l">
              <a:lnSpc>
                <a:spcPts val="3337"/>
              </a:lnSpc>
            </a:pPr>
            <a:r>
              <a:rPr lang="en-US" sz="2383">
                <a:solidFill>
                  <a:srgbClr val="FFFFFF"/>
                </a:solidFill>
                <a:latin typeface="Canva Sans"/>
                <a:ea typeface="Canva Sans"/>
                <a:cs typeface="Canva Sans"/>
                <a:sym typeface="Canva Sans"/>
              </a:rPr>
              <a:t>N</a:t>
            </a:r>
            <a:r>
              <a:rPr lang="en-US" sz="2383">
                <a:solidFill>
                  <a:srgbClr val="FFFFFF"/>
                </a:solidFill>
                <a:latin typeface="Canva Sans"/>
                <a:ea typeface="Canva Sans"/>
                <a:cs typeface="Canva Sans"/>
                <a:sym typeface="Canva Sans"/>
              </a:rPr>
              <a:t>ode.js</a:t>
            </a:r>
          </a:p>
          <a:p>
            <a:pPr algn="l">
              <a:lnSpc>
                <a:spcPts val="3337"/>
              </a:lnSpc>
            </a:pPr>
            <a:r>
              <a:rPr lang="en-US" sz="2383">
                <a:solidFill>
                  <a:srgbClr val="FFFFFF"/>
                </a:solidFill>
                <a:latin typeface="Canva Sans"/>
                <a:ea typeface="Canva Sans"/>
                <a:cs typeface="Canva Sans"/>
                <a:sym typeface="Canva Sans"/>
              </a:rPr>
              <a:t>Purpose: To handle backend server operations and API interactions for both systems.</a:t>
            </a:r>
          </a:p>
          <a:p>
            <a:pPr algn="l">
              <a:lnSpc>
                <a:spcPts val="3337"/>
              </a:lnSpc>
            </a:pPr>
            <a:r>
              <a:rPr lang="en-US" sz="2383">
                <a:solidFill>
                  <a:srgbClr val="FFFFFF"/>
                </a:solidFill>
                <a:latin typeface="Canva Sans"/>
                <a:ea typeface="Canva Sans"/>
                <a:cs typeface="Canva Sans"/>
                <a:sym typeface="Canva Sans"/>
              </a:rPr>
              <a:t>Tiny</a:t>
            </a:r>
            <a:r>
              <a:rPr lang="en-US" sz="2383">
                <a:solidFill>
                  <a:srgbClr val="FFFFFF"/>
                </a:solidFill>
                <a:latin typeface="Canva Sans"/>
                <a:ea typeface="Canva Sans"/>
                <a:cs typeface="Canva Sans"/>
                <a:sym typeface="Canva Sans"/>
              </a:rPr>
              <a:t>MCE</a:t>
            </a:r>
          </a:p>
          <a:p>
            <a:pPr algn="l">
              <a:lnSpc>
                <a:spcPts val="3337"/>
              </a:lnSpc>
            </a:pPr>
            <a:r>
              <a:rPr lang="en-US" sz="2383">
                <a:solidFill>
                  <a:srgbClr val="FFFFFF"/>
                </a:solidFill>
                <a:latin typeface="Canva Sans"/>
                <a:ea typeface="Canva Sans"/>
                <a:cs typeface="Canva Sans"/>
                <a:sym typeface="Canva Sans"/>
              </a:rPr>
              <a:t>Purpose: For rich text editing and LaTeX support in the Custom Question Upload System.</a:t>
            </a:r>
          </a:p>
          <a:p>
            <a:pPr algn="l">
              <a:lnSpc>
                <a:spcPts val="3337"/>
              </a:lnSpc>
            </a:pPr>
            <a:r>
              <a:rPr lang="en-US" sz="2383">
                <a:solidFill>
                  <a:srgbClr val="FFFFFF"/>
                </a:solidFill>
                <a:latin typeface="Canva Sans"/>
                <a:ea typeface="Canva Sans"/>
                <a:cs typeface="Canva Sans"/>
                <a:sym typeface="Canva Sans"/>
              </a:rPr>
              <a:t>Power BI or D3.js</a:t>
            </a:r>
          </a:p>
          <a:p>
            <a:pPr algn="l">
              <a:lnSpc>
                <a:spcPts val="3337"/>
              </a:lnSpc>
            </a:pPr>
            <a:r>
              <a:rPr lang="en-US" sz="2383">
                <a:solidFill>
                  <a:srgbClr val="FFFFFF"/>
                </a:solidFill>
                <a:latin typeface="Canva Sans"/>
                <a:ea typeface="Canva Sans"/>
                <a:cs typeface="Canva Sans"/>
                <a:sym typeface="Canva Sans"/>
              </a:rPr>
              <a:t>Purpose: For creating and visualizing performance metrics and analytics dashboards.</a:t>
            </a:r>
          </a:p>
          <a:p>
            <a:pPr algn="l" marL="1029357" indent="-343119" lvl="2">
              <a:lnSpc>
                <a:spcPts val="3337"/>
              </a:lnSpc>
              <a:buFont typeface="Arial"/>
              <a:buChar char="⚬"/>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5072" y="9315450"/>
            <a:ext cx="7105264" cy="19050"/>
          </a:xfrm>
          <a:prstGeom prst="line">
            <a:avLst/>
          </a:prstGeom>
          <a:ln cap="flat" w="114300">
            <a:solidFill>
              <a:srgbClr val="F13223"/>
            </a:solidFill>
            <a:prstDash val="solid"/>
            <a:headEnd type="none" len="sm" w="sm"/>
            <a:tailEnd type="none" len="sm" w="sm"/>
          </a:ln>
        </p:spPr>
      </p:sp>
      <p:sp>
        <p:nvSpPr>
          <p:cNvPr name="AutoShape 3" id="3"/>
          <p:cNvSpPr/>
          <p:nvPr/>
        </p:nvSpPr>
        <p:spPr>
          <a:xfrm>
            <a:off x="11182583" y="9324975"/>
            <a:ext cx="7105264" cy="19050"/>
          </a:xfrm>
          <a:prstGeom prst="line">
            <a:avLst/>
          </a:prstGeom>
          <a:ln cap="flat" w="114300">
            <a:solidFill>
              <a:srgbClr val="F13223"/>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13223"/>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6266001" y="254144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4"/>
            <a:stretch>
              <a:fillRect l="0" t="0" r="0" b="0"/>
            </a:stretch>
          </a:blipFill>
        </p:spPr>
      </p:sp>
      <p:sp>
        <p:nvSpPr>
          <p:cNvPr name="TextBox 12" id="12"/>
          <p:cNvSpPr txBox="true"/>
          <p:nvPr/>
        </p:nvSpPr>
        <p:spPr>
          <a:xfrm rot="0">
            <a:off x="3791621" y="1294130"/>
            <a:ext cx="11665621" cy="672466"/>
          </a:xfrm>
          <a:prstGeom prst="rect">
            <a:avLst/>
          </a:prstGeom>
        </p:spPr>
        <p:txBody>
          <a:bodyPr anchor="t" rtlCol="false" tIns="0" lIns="0" bIns="0" rIns="0">
            <a:spAutoFit/>
          </a:bodyPr>
          <a:lstStyle/>
          <a:p>
            <a:pPr algn="ctr">
              <a:lnSpc>
                <a:spcPts val="5459"/>
              </a:lnSpc>
              <a:spcBef>
                <a:spcPct val="0"/>
              </a:spcBef>
            </a:pPr>
            <a:r>
              <a:rPr lang="en-US" sz="3899">
                <a:solidFill>
                  <a:srgbClr val="FFFFFF"/>
                </a:solidFill>
                <a:latin typeface="Abhaya Libre"/>
                <a:ea typeface="Abhaya Libre"/>
                <a:cs typeface="Abhaya Libre"/>
                <a:sym typeface="Abhaya Libre"/>
              </a:rPr>
              <a:t>System Architecture, Functionalities and Design Diagram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53" y="9675767"/>
            <a:ext cx="7105264" cy="19050"/>
          </a:xfrm>
          <a:prstGeom prst="line">
            <a:avLst/>
          </a:prstGeom>
          <a:ln cap="flat" w="114300">
            <a:solidFill>
              <a:srgbClr val="F13223"/>
            </a:solidFill>
            <a:prstDash val="solid"/>
            <a:headEnd type="none" len="sm" w="sm"/>
            <a:tailEnd type="none" len="sm" w="sm"/>
          </a:ln>
        </p:spPr>
      </p:sp>
      <p:sp>
        <p:nvSpPr>
          <p:cNvPr name="AutoShape 3" id="3"/>
          <p:cNvSpPr/>
          <p:nvPr/>
        </p:nvSpPr>
        <p:spPr>
          <a:xfrm>
            <a:off x="11182583" y="9732917"/>
            <a:ext cx="7105264" cy="19050"/>
          </a:xfrm>
          <a:prstGeom prst="line">
            <a:avLst/>
          </a:prstGeom>
          <a:ln cap="flat" w="114300">
            <a:solidFill>
              <a:srgbClr val="F13223"/>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13223"/>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6970809" y="741363"/>
            <a:ext cx="2885004" cy="748032"/>
          </a:xfrm>
          <a:prstGeom prst="rect">
            <a:avLst/>
          </a:prstGeom>
        </p:spPr>
        <p:txBody>
          <a:bodyPr anchor="t" rtlCol="false" tIns="0" lIns="0" bIns="0" rIns="0">
            <a:spAutoFit/>
          </a:bodyPr>
          <a:lstStyle/>
          <a:p>
            <a:pPr algn="ctr">
              <a:lnSpc>
                <a:spcPts val="6019"/>
              </a:lnSpc>
              <a:spcBef>
                <a:spcPct val="0"/>
              </a:spcBef>
            </a:pPr>
            <a:r>
              <a:rPr lang="en-US" sz="4299">
                <a:solidFill>
                  <a:srgbClr val="FFFFFF"/>
                </a:solidFill>
                <a:latin typeface="Abhaya Libre"/>
                <a:ea typeface="Abhaya Libre"/>
                <a:cs typeface="Abhaya Libre"/>
                <a:sym typeface="Abhaya Libre"/>
              </a:rPr>
              <a:t>How it works</a:t>
            </a:r>
          </a:p>
        </p:txBody>
      </p:sp>
      <p:sp>
        <p:nvSpPr>
          <p:cNvPr name="TextBox 12" id="12"/>
          <p:cNvSpPr txBox="true"/>
          <p:nvPr/>
        </p:nvSpPr>
        <p:spPr>
          <a:xfrm rot="0">
            <a:off x="2210932" y="1906277"/>
            <a:ext cx="4101465" cy="573406"/>
          </a:xfrm>
          <a:prstGeom prst="rect">
            <a:avLst/>
          </a:prstGeom>
        </p:spPr>
        <p:txBody>
          <a:bodyPr anchor="t" rtlCol="false" tIns="0" lIns="0" bIns="0" rIns="0">
            <a:spAutoFit/>
          </a:bodyPr>
          <a:lstStyle/>
          <a:p>
            <a:pPr algn="ctr">
              <a:lnSpc>
                <a:spcPts val="4619"/>
              </a:lnSpc>
              <a:spcBef>
                <a:spcPct val="0"/>
              </a:spcBef>
            </a:pPr>
            <a:r>
              <a:rPr lang="en-US" sz="3299">
                <a:solidFill>
                  <a:srgbClr val="FFFFFF"/>
                </a:solidFill>
                <a:latin typeface="Abhaya Libre"/>
                <a:ea typeface="Abhaya Libre"/>
                <a:cs typeface="Abhaya Libre"/>
                <a:sym typeface="Abhaya Libre"/>
              </a:rPr>
              <a:t>Functional Architecture</a:t>
            </a:r>
          </a:p>
        </p:txBody>
      </p:sp>
      <p:sp>
        <p:nvSpPr>
          <p:cNvPr name="Freeform 13" id="13"/>
          <p:cNvSpPr/>
          <p:nvPr/>
        </p:nvSpPr>
        <p:spPr>
          <a:xfrm flipH="false" flipV="false" rot="0">
            <a:off x="4261664" y="2479683"/>
            <a:ext cx="8830798" cy="6832776"/>
          </a:xfrm>
          <a:custGeom>
            <a:avLst/>
            <a:gdLst/>
            <a:ahLst/>
            <a:cxnLst/>
            <a:rect r="r" b="b" t="t" l="l"/>
            <a:pathLst>
              <a:path h="6832776" w="8830798">
                <a:moveTo>
                  <a:pt x="0" y="0"/>
                </a:moveTo>
                <a:lnTo>
                  <a:pt x="8830799" y="0"/>
                </a:lnTo>
                <a:lnTo>
                  <a:pt x="8830799" y="6832776"/>
                </a:lnTo>
                <a:lnTo>
                  <a:pt x="0" y="6832776"/>
                </a:lnTo>
                <a:lnTo>
                  <a:pt x="0" y="0"/>
                </a:lnTo>
                <a:close/>
              </a:path>
            </a:pathLst>
          </a:custGeom>
          <a:blipFill>
            <a:blip r:embed="rId4"/>
            <a:stretch>
              <a:fillRect l="0" t="-7474"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4919" y="9645741"/>
            <a:ext cx="7105264" cy="19050"/>
          </a:xfrm>
          <a:prstGeom prst="line">
            <a:avLst/>
          </a:prstGeom>
          <a:ln cap="flat" w="114300">
            <a:solidFill>
              <a:srgbClr val="F13223"/>
            </a:solidFill>
            <a:prstDash val="solid"/>
            <a:headEnd type="none" len="sm" w="sm"/>
            <a:tailEnd type="none" len="sm" w="sm"/>
          </a:ln>
        </p:spPr>
      </p:sp>
      <p:sp>
        <p:nvSpPr>
          <p:cNvPr name="AutoShape 3" id="3"/>
          <p:cNvSpPr/>
          <p:nvPr/>
        </p:nvSpPr>
        <p:spPr>
          <a:xfrm>
            <a:off x="11182583" y="9655266"/>
            <a:ext cx="7105264" cy="19050"/>
          </a:xfrm>
          <a:prstGeom prst="line">
            <a:avLst/>
          </a:prstGeom>
          <a:ln cap="flat" w="114300">
            <a:solidFill>
              <a:srgbClr val="F13223"/>
            </a:solidFill>
            <a:prstDash val="solid"/>
            <a:headEnd type="none" len="sm" w="sm"/>
            <a:tailEnd type="none" len="sm" w="sm"/>
          </a:ln>
        </p:spPr>
      </p:sp>
      <p:sp>
        <p:nvSpPr>
          <p:cNvPr name="Freeform 4" id="4"/>
          <p:cNvSpPr/>
          <p:nvPr/>
        </p:nvSpPr>
        <p:spPr>
          <a:xfrm flipH="false" flipV="false" rot="0">
            <a:off x="12982861" y="593323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F13223"/>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p>
          </p:txBody>
        </p:sp>
      </p:grpSp>
      <p:sp>
        <p:nvSpPr>
          <p:cNvPr name="Freeform 10" id="10"/>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7388828" y="942975"/>
            <a:ext cx="2912507" cy="721997"/>
          </a:xfrm>
          <a:prstGeom prst="rect">
            <a:avLst/>
          </a:prstGeom>
        </p:spPr>
        <p:txBody>
          <a:bodyPr anchor="t" rtlCol="false" tIns="0" lIns="0" bIns="0" rIns="0">
            <a:spAutoFit/>
          </a:bodyPr>
          <a:lstStyle/>
          <a:p>
            <a:pPr algn="ctr">
              <a:lnSpc>
                <a:spcPts val="5879"/>
              </a:lnSpc>
              <a:spcBef>
                <a:spcPct val="0"/>
              </a:spcBef>
            </a:pPr>
            <a:r>
              <a:rPr lang="en-US" sz="4199">
                <a:solidFill>
                  <a:srgbClr val="FFFFFF"/>
                </a:solidFill>
                <a:latin typeface="Abhaya Libre"/>
                <a:ea typeface="Abhaya Libre"/>
                <a:cs typeface="Abhaya Libre"/>
                <a:sym typeface="Abhaya Libre"/>
              </a:rPr>
              <a:t>How It Works</a:t>
            </a:r>
          </a:p>
        </p:txBody>
      </p:sp>
      <p:sp>
        <p:nvSpPr>
          <p:cNvPr name="TextBox 12" id="12"/>
          <p:cNvSpPr txBox="true"/>
          <p:nvPr/>
        </p:nvSpPr>
        <p:spPr>
          <a:xfrm rot="0">
            <a:off x="2689486" y="1756579"/>
            <a:ext cx="4355902" cy="622936"/>
          </a:xfrm>
          <a:prstGeom prst="rect">
            <a:avLst/>
          </a:prstGeom>
        </p:spPr>
        <p:txBody>
          <a:bodyPr anchor="t" rtlCol="false" tIns="0" lIns="0" bIns="0" rIns="0">
            <a:spAutoFit/>
          </a:bodyPr>
          <a:lstStyle/>
          <a:p>
            <a:pPr algn="ctr">
              <a:lnSpc>
                <a:spcPts val="5039"/>
              </a:lnSpc>
              <a:spcBef>
                <a:spcPct val="0"/>
              </a:spcBef>
            </a:pPr>
            <a:r>
              <a:rPr lang="en-US" b="true" sz="3599">
                <a:solidFill>
                  <a:srgbClr val="FA6559"/>
                </a:solidFill>
                <a:latin typeface="Abhaya Libre Bold"/>
                <a:ea typeface="Abhaya Libre Bold"/>
                <a:cs typeface="Abhaya Libre Bold"/>
                <a:sym typeface="Abhaya Libre Bold"/>
              </a:rPr>
              <a:t>Technical Architecture</a:t>
            </a:r>
          </a:p>
        </p:txBody>
      </p:sp>
      <p:sp>
        <p:nvSpPr>
          <p:cNvPr name="Freeform 13" id="13"/>
          <p:cNvSpPr/>
          <p:nvPr/>
        </p:nvSpPr>
        <p:spPr>
          <a:xfrm flipH="false" flipV="false" rot="0">
            <a:off x="3832519" y="2627165"/>
            <a:ext cx="11754504" cy="6716860"/>
          </a:xfrm>
          <a:custGeom>
            <a:avLst/>
            <a:gdLst/>
            <a:ahLst/>
            <a:cxnLst/>
            <a:rect r="r" b="b" t="t" l="l"/>
            <a:pathLst>
              <a:path h="6716860" w="11754504">
                <a:moveTo>
                  <a:pt x="0" y="0"/>
                </a:moveTo>
                <a:lnTo>
                  <a:pt x="11754504" y="0"/>
                </a:lnTo>
                <a:lnTo>
                  <a:pt x="11754504" y="6716860"/>
                </a:lnTo>
                <a:lnTo>
                  <a:pt x="0" y="6716860"/>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DAGPKOsaiT8</dc:identifier>
  <dcterms:modified xsi:type="dcterms:W3CDTF">2011-08-01T06:04:30Z</dcterms:modified>
  <cp:revision>1</cp:revision>
  <dc:title>Assesment platform </dc:title>
</cp:coreProperties>
</file>

<file path=docProps/thumbnail.jpeg>
</file>